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layout4.xml" ContentType="application/vnd.openxmlformats-officedocument.drawingml.diagramLayout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21.xml" ContentType="application/vnd.openxmlformats-officedocument.presentationml.notesSlide+xml"/>
  <Override PartName="/ppt/diagrams/data4.xml" ContentType="application/vnd.openxmlformats-officedocument.drawingml.diagramData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49"/>
  </p:notesMasterIdLst>
  <p:handoutMasterIdLst>
    <p:handoutMasterId r:id="rId50"/>
  </p:handoutMasterIdLst>
  <p:sldIdLst>
    <p:sldId id="256" r:id="rId2"/>
    <p:sldId id="360" r:id="rId3"/>
    <p:sldId id="275" r:id="rId4"/>
    <p:sldId id="260" r:id="rId5"/>
    <p:sldId id="446" r:id="rId6"/>
    <p:sldId id="514" r:id="rId7"/>
    <p:sldId id="364" r:id="rId8"/>
    <p:sldId id="515" r:id="rId9"/>
    <p:sldId id="495" r:id="rId10"/>
    <p:sldId id="496" r:id="rId11"/>
    <p:sldId id="375" r:id="rId12"/>
    <p:sldId id="288" r:id="rId13"/>
    <p:sldId id="472" r:id="rId14"/>
    <p:sldId id="497" r:id="rId15"/>
    <p:sldId id="498" r:id="rId16"/>
    <p:sldId id="494" r:id="rId17"/>
    <p:sldId id="466" r:id="rId18"/>
    <p:sldId id="404" r:id="rId19"/>
    <p:sldId id="447" r:id="rId20"/>
    <p:sldId id="499" r:id="rId21"/>
    <p:sldId id="512" r:id="rId22"/>
    <p:sldId id="474" r:id="rId23"/>
    <p:sldId id="484" r:id="rId24"/>
    <p:sldId id="513" r:id="rId25"/>
    <p:sldId id="502" r:id="rId26"/>
    <p:sldId id="442" r:id="rId27"/>
    <p:sldId id="505" r:id="rId28"/>
    <p:sldId id="467" r:id="rId29"/>
    <p:sldId id="501" r:id="rId30"/>
    <p:sldId id="461" r:id="rId31"/>
    <p:sldId id="462" r:id="rId32"/>
    <p:sldId id="478" r:id="rId33"/>
    <p:sldId id="480" r:id="rId34"/>
    <p:sldId id="481" r:id="rId35"/>
    <p:sldId id="506" r:id="rId36"/>
    <p:sldId id="500" r:id="rId37"/>
    <p:sldId id="483" r:id="rId38"/>
    <p:sldId id="510" r:id="rId39"/>
    <p:sldId id="491" r:id="rId40"/>
    <p:sldId id="511" r:id="rId41"/>
    <p:sldId id="476" r:id="rId42"/>
    <p:sldId id="448" r:id="rId43"/>
    <p:sldId id="453" r:id="rId44"/>
    <p:sldId id="388" r:id="rId45"/>
    <p:sldId id="516" r:id="rId46"/>
    <p:sldId id="341" r:id="rId47"/>
    <p:sldId id="405" r:id="rId48"/>
  </p:sldIdLst>
  <p:sldSz cx="9144000" cy="6858000" type="screen4x3"/>
  <p:notesSz cx="6877050" cy="965676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asz Łysek" initials="TŁ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FF00"/>
    <a:srgbClr val="00FF00"/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03447BB-5D67-496B-8E87-E561075AD55C}" styleName="Styl ciemny 1 — Ak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8571" autoAdjust="0"/>
  </p:normalViewPr>
  <p:slideViewPr>
    <p:cSldViewPr>
      <p:cViewPr>
        <p:scale>
          <a:sx n="66" d="100"/>
          <a:sy n="66" d="100"/>
        </p:scale>
        <p:origin x="-128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3078"/>
    </p:cViewPr>
  </p:sorterViewPr>
  <p:notesViewPr>
    <p:cSldViewPr>
      <p:cViewPr>
        <p:scale>
          <a:sx n="100" d="100"/>
          <a:sy n="100" d="100"/>
        </p:scale>
        <p:origin x="-1626" y="-78"/>
      </p:cViewPr>
      <p:guideLst>
        <p:guide orient="horz" pos="3042"/>
        <p:guide pos="216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commentAuthors" Target="commentAuthors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8D2447-B07F-4C79-B413-75111B8CCA44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C1CB0759-B3CA-42B3-89E7-589C308C2962}">
      <dgm:prSet/>
      <dgm:spPr/>
      <dgm:t>
        <a:bodyPr/>
        <a:lstStyle/>
        <a:p>
          <a:pPr rtl="0"/>
          <a:r>
            <a:rPr lang="pl-PL" dirty="0" smtClean="0"/>
            <a:t>Zapobieganie powstawaniu</a:t>
          </a:r>
          <a:endParaRPr lang="pl-PL" dirty="0"/>
        </a:p>
      </dgm:t>
    </dgm:pt>
    <dgm:pt modelId="{090148B5-2AA7-461A-AA64-D7B7A580F73D}" type="parTrans" cxnId="{BC955346-7555-40FC-B84D-EE0561791C6C}">
      <dgm:prSet/>
      <dgm:spPr/>
      <dgm:t>
        <a:bodyPr/>
        <a:lstStyle/>
        <a:p>
          <a:endParaRPr lang="pl-PL"/>
        </a:p>
      </dgm:t>
    </dgm:pt>
    <dgm:pt modelId="{10ADCE18-1688-4E9F-A857-87DE1C308C86}" type="sibTrans" cxnId="{BC955346-7555-40FC-B84D-EE0561791C6C}">
      <dgm:prSet/>
      <dgm:spPr/>
      <dgm:t>
        <a:bodyPr/>
        <a:lstStyle/>
        <a:p>
          <a:endParaRPr lang="pl-PL"/>
        </a:p>
      </dgm:t>
    </dgm:pt>
    <dgm:pt modelId="{8B8BECFD-E176-4329-94BA-507A7841B016}">
      <dgm:prSet/>
      <dgm:spPr/>
      <dgm:t>
        <a:bodyPr/>
        <a:lstStyle/>
        <a:p>
          <a:pPr rtl="0"/>
          <a:r>
            <a:rPr lang="pl-PL" dirty="0" smtClean="0"/>
            <a:t>Przygotowanie do ponownego użycia</a:t>
          </a:r>
          <a:endParaRPr lang="pl-PL" dirty="0"/>
        </a:p>
      </dgm:t>
    </dgm:pt>
    <dgm:pt modelId="{089E8770-D431-4C34-BB3E-4D2DBCDA571A}" type="parTrans" cxnId="{2BEEA09A-E228-41B0-8215-92D3CA075F63}">
      <dgm:prSet/>
      <dgm:spPr/>
      <dgm:t>
        <a:bodyPr/>
        <a:lstStyle/>
        <a:p>
          <a:endParaRPr lang="pl-PL"/>
        </a:p>
      </dgm:t>
    </dgm:pt>
    <dgm:pt modelId="{C907D7BE-B590-4670-942B-E9A6F39B38F6}" type="sibTrans" cxnId="{2BEEA09A-E228-41B0-8215-92D3CA075F63}">
      <dgm:prSet/>
      <dgm:spPr/>
      <dgm:t>
        <a:bodyPr/>
        <a:lstStyle/>
        <a:p>
          <a:endParaRPr lang="pl-PL"/>
        </a:p>
      </dgm:t>
    </dgm:pt>
    <dgm:pt modelId="{CBF46AE9-DEC6-4649-B016-FDF37AE7CA86}">
      <dgm:prSet/>
      <dgm:spPr/>
      <dgm:t>
        <a:bodyPr/>
        <a:lstStyle/>
        <a:p>
          <a:pPr rtl="0"/>
          <a:r>
            <a:rPr lang="pl-PL" dirty="0" smtClean="0"/>
            <a:t>Recykling</a:t>
          </a:r>
          <a:endParaRPr lang="pl-PL" dirty="0"/>
        </a:p>
      </dgm:t>
    </dgm:pt>
    <dgm:pt modelId="{0E32BD18-29E3-4F9A-818B-249ABB2A478F}" type="parTrans" cxnId="{337C3AA3-7D5C-4AEA-9530-877FF18054BC}">
      <dgm:prSet/>
      <dgm:spPr/>
      <dgm:t>
        <a:bodyPr/>
        <a:lstStyle/>
        <a:p>
          <a:endParaRPr lang="pl-PL"/>
        </a:p>
      </dgm:t>
    </dgm:pt>
    <dgm:pt modelId="{8D72F8ED-9311-484B-9CAA-2721E5AE7A84}" type="sibTrans" cxnId="{337C3AA3-7D5C-4AEA-9530-877FF18054BC}">
      <dgm:prSet/>
      <dgm:spPr/>
      <dgm:t>
        <a:bodyPr/>
        <a:lstStyle/>
        <a:p>
          <a:endParaRPr lang="pl-PL"/>
        </a:p>
      </dgm:t>
    </dgm:pt>
    <dgm:pt modelId="{8454436E-EC46-4D8F-BD23-19113EFE646A}">
      <dgm:prSet/>
      <dgm:spPr/>
      <dgm:t>
        <a:bodyPr/>
        <a:lstStyle/>
        <a:p>
          <a:pPr rtl="0"/>
          <a:r>
            <a:rPr lang="pl-PL" dirty="0" smtClean="0"/>
            <a:t>Inne procesy odzysku np. odzysk energii</a:t>
          </a:r>
          <a:endParaRPr lang="pl-PL" dirty="0"/>
        </a:p>
      </dgm:t>
    </dgm:pt>
    <dgm:pt modelId="{0D4C1572-EECC-44FF-839D-B04AA3A3DECF}" type="parTrans" cxnId="{424F2045-18C3-4006-BE38-C2A99B274D2E}">
      <dgm:prSet/>
      <dgm:spPr/>
      <dgm:t>
        <a:bodyPr/>
        <a:lstStyle/>
        <a:p>
          <a:endParaRPr lang="pl-PL"/>
        </a:p>
      </dgm:t>
    </dgm:pt>
    <dgm:pt modelId="{C2A061B5-E047-4ABB-9A4D-58810859B0A7}" type="sibTrans" cxnId="{424F2045-18C3-4006-BE38-C2A99B274D2E}">
      <dgm:prSet/>
      <dgm:spPr/>
      <dgm:t>
        <a:bodyPr/>
        <a:lstStyle/>
        <a:p>
          <a:endParaRPr lang="pl-PL"/>
        </a:p>
      </dgm:t>
    </dgm:pt>
    <dgm:pt modelId="{82B81DC0-25D6-4D25-98F7-36E2A9AF1745}">
      <dgm:prSet/>
      <dgm:spPr/>
      <dgm:t>
        <a:bodyPr/>
        <a:lstStyle/>
        <a:p>
          <a:pPr rtl="0"/>
          <a:r>
            <a:rPr lang="pl-PL" dirty="0" smtClean="0"/>
            <a:t>Unieszkodliwianie</a:t>
          </a:r>
          <a:endParaRPr lang="pl-PL" dirty="0"/>
        </a:p>
      </dgm:t>
    </dgm:pt>
    <dgm:pt modelId="{1046A2FB-2987-4DC2-9791-FA1F27248450}" type="parTrans" cxnId="{C60FB5A5-74AA-40F3-8462-F37A475624E2}">
      <dgm:prSet/>
      <dgm:spPr/>
      <dgm:t>
        <a:bodyPr/>
        <a:lstStyle/>
        <a:p>
          <a:endParaRPr lang="pl-PL"/>
        </a:p>
      </dgm:t>
    </dgm:pt>
    <dgm:pt modelId="{88E25212-8B7B-42BF-9504-910302842E64}" type="sibTrans" cxnId="{C60FB5A5-74AA-40F3-8462-F37A475624E2}">
      <dgm:prSet/>
      <dgm:spPr/>
      <dgm:t>
        <a:bodyPr/>
        <a:lstStyle/>
        <a:p>
          <a:endParaRPr lang="pl-PL"/>
        </a:p>
      </dgm:t>
    </dgm:pt>
    <dgm:pt modelId="{0622ABF0-4B86-4BCD-B2B4-880A62C48EAE}" type="pres">
      <dgm:prSet presAssocID="{5C8D2447-B07F-4C79-B413-75111B8CCA4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B1B03B5-EFC4-4688-AA3F-62963A33E734}" type="pres">
      <dgm:prSet presAssocID="{5C8D2447-B07F-4C79-B413-75111B8CCA44}" presName="dummyMaxCanvas" presStyleCnt="0">
        <dgm:presLayoutVars/>
      </dgm:prSet>
      <dgm:spPr/>
    </dgm:pt>
    <dgm:pt modelId="{70ED3FB0-7B07-47BB-B368-F498669ECACF}" type="pres">
      <dgm:prSet presAssocID="{5C8D2447-B07F-4C79-B413-75111B8CCA44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F211F2C-1341-4EC2-BE4C-BC1A6BE07DD0}" type="pres">
      <dgm:prSet presAssocID="{5C8D2447-B07F-4C79-B413-75111B8CCA44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1A90410-BB1C-4CBC-BDE3-F2E57DCBEF9F}" type="pres">
      <dgm:prSet presAssocID="{5C8D2447-B07F-4C79-B413-75111B8CCA44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3D5CB9E-CACE-401A-9579-D7D3A3F1532D}" type="pres">
      <dgm:prSet presAssocID="{5C8D2447-B07F-4C79-B413-75111B8CCA44}" presName="FiveNodes_4" presStyleLbl="node1" presStyleIdx="3" presStyleCnt="5" custScaleX="10494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EF41A46-1DF2-49E1-BDCF-682F0B4574E1}" type="pres">
      <dgm:prSet presAssocID="{5C8D2447-B07F-4C79-B413-75111B8CCA44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8AB6F23-13BB-41C2-BA23-0957E7801E33}" type="pres">
      <dgm:prSet presAssocID="{5C8D2447-B07F-4C79-B413-75111B8CCA44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CFAF17C-AEAC-4BA3-AFAB-C624780B5D7C}" type="pres">
      <dgm:prSet presAssocID="{5C8D2447-B07F-4C79-B413-75111B8CCA44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F1AD2A0-D7A4-4052-896C-6D8569E3775B}" type="pres">
      <dgm:prSet presAssocID="{5C8D2447-B07F-4C79-B413-75111B8CCA44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29188D7-9D72-439D-A3AB-AB9165976689}" type="pres">
      <dgm:prSet presAssocID="{5C8D2447-B07F-4C79-B413-75111B8CCA44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1A93109-5B3B-4DF0-97AC-5647C8B5307D}" type="pres">
      <dgm:prSet presAssocID="{5C8D2447-B07F-4C79-B413-75111B8CCA44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49350E7-76D2-48C1-90F0-7EA6F6D4F983}" type="pres">
      <dgm:prSet presAssocID="{5C8D2447-B07F-4C79-B413-75111B8CCA44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FF239D8-DF02-4E8B-96E9-D5D7BFF2C84E}" type="pres">
      <dgm:prSet presAssocID="{5C8D2447-B07F-4C79-B413-75111B8CCA44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3CD4605-23C5-46E1-AA1E-8DBF86A6A171}" type="pres">
      <dgm:prSet presAssocID="{5C8D2447-B07F-4C79-B413-75111B8CCA44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FA72F63-C78C-4B5C-9305-54C440C2B102}" type="pres">
      <dgm:prSet presAssocID="{5C8D2447-B07F-4C79-B413-75111B8CCA44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60FB5A5-74AA-40F3-8462-F37A475624E2}" srcId="{5C8D2447-B07F-4C79-B413-75111B8CCA44}" destId="{82B81DC0-25D6-4D25-98F7-36E2A9AF1745}" srcOrd="4" destOrd="0" parTransId="{1046A2FB-2987-4DC2-9791-FA1F27248450}" sibTransId="{88E25212-8B7B-42BF-9504-910302842E64}"/>
    <dgm:cxn modelId="{2BEEA09A-E228-41B0-8215-92D3CA075F63}" srcId="{5C8D2447-B07F-4C79-B413-75111B8CCA44}" destId="{8B8BECFD-E176-4329-94BA-507A7841B016}" srcOrd="1" destOrd="0" parTransId="{089E8770-D431-4C34-BB3E-4D2DBCDA571A}" sibTransId="{C907D7BE-B590-4670-942B-E9A6F39B38F6}"/>
    <dgm:cxn modelId="{75091F24-16CB-4A4D-842C-3934710A2499}" type="presOf" srcId="{CBF46AE9-DEC6-4649-B016-FDF37AE7CA86}" destId="{8FF239D8-DF02-4E8B-96E9-D5D7BFF2C84E}" srcOrd="1" destOrd="0" presId="urn:microsoft.com/office/officeart/2005/8/layout/vProcess5"/>
    <dgm:cxn modelId="{D2163636-5033-4A0B-8E58-66C77C09C793}" type="presOf" srcId="{8B8BECFD-E176-4329-94BA-507A7841B016}" destId="{849350E7-76D2-48C1-90F0-7EA6F6D4F983}" srcOrd="1" destOrd="0" presId="urn:microsoft.com/office/officeart/2005/8/layout/vProcess5"/>
    <dgm:cxn modelId="{429017BB-4B91-46C5-B750-004B7153859F}" type="presOf" srcId="{C1CB0759-B3CA-42B3-89E7-589C308C2962}" destId="{B1A93109-5B3B-4DF0-97AC-5647C8B5307D}" srcOrd="1" destOrd="0" presId="urn:microsoft.com/office/officeart/2005/8/layout/vProcess5"/>
    <dgm:cxn modelId="{B04A911B-8AE2-48F5-9AC2-CB122A56C83E}" type="presOf" srcId="{82B81DC0-25D6-4D25-98F7-36E2A9AF1745}" destId="{7FA72F63-C78C-4B5C-9305-54C440C2B102}" srcOrd="1" destOrd="0" presId="urn:microsoft.com/office/officeart/2005/8/layout/vProcess5"/>
    <dgm:cxn modelId="{F5D91DD7-DA7C-404E-A338-CD7D440B027F}" type="presOf" srcId="{C2A061B5-E047-4ABB-9A4D-58810859B0A7}" destId="{129188D7-9D72-439D-A3AB-AB9165976689}" srcOrd="0" destOrd="0" presId="urn:microsoft.com/office/officeart/2005/8/layout/vProcess5"/>
    <dgm:cxn modelId="{C0011389-C05A-4847-B49E-D7655DA3DF08}" type="presOf" srcId="{8B8BECFD-E176-4329-94BA-507A7841B016}" destId="{2F211F2C-1341-4EC2-BE4C-BC1A6BE07DD0}" srcOrd="0" destOrd="0" presId="urn:microsoft.com/office/officeart/2005/8/layout/vProcess5"/>
    <dgm:cxn modelId="{1BA59F19-92CC-44E6-86D8-ED4F094BF13C}" type="presOf" srcId="{C907D7BE-B590-4670-942B-E9A6F39B38F6}" destId="{ECFAF17C-AEAC-4BA3-AFAB-C624780B5D7C}" srcOrd="0" destOrd="0" presId="urn:microsoft.com/office/officeart/2005/8/layout/vProcess5"/>
    <dgm:cxn modelId="{EC992D2E-784D-40C5-B3E8-DC97B1C06B90}" type="presOf" srcId="{8454436E-EC46-4D8F-BD23-19113EFE646A}" destId="{93CD4605-23C5-46E1-AA1E-8DBF86A6A171}" srcOrd="1" destOrd="0" presId="urn:microsoft.com/office/officeart/2005/8/layout/vProcess5"/>
    <dgm:cxn modelId="{337C3AA3-7D5C-4AEA-9530-877FF18054BC}" srcId="{5C8D2447-B07F-4C79-B413-75111B8CCA44}" destId="{CBF46AE9-DEC6-4649-B016-FDF37AE7CA86}" srcOrd="2" destOrd="0" parTransId="{0E32BD18-29E3-4F9A-818B-249ABB2A478F}" sibTransId="{8D72F8ED-9311-484B-9CAA-2721E5AE7A84}"/>
    <dgm:cxn modelId="{B31A1DAA-A1B3-4D94-AB83-2C597358A6B1}" type="presOf" srcId="{8454436E-EC46-4D8F-BD23-19113EFE646A}" destId="{93D5CB9E-CACE-401A-9579-D7D3A3F1532D}" srcOrd="0" destOrd="0" presId="urn:microsoft.com/office/officeart/2005/8/layout/vProcess5"/>
    <dgm:cxn modelId="{2CB1A138-D316-4F4C-9598-167CF1606B88}" type="presOf" srcId="{82B81DC0-25D6-4D25-98F7-36E2A9AF1745}" destId="{1EF41A46-1DF2-49E1-BDCF-682F0B4574E1}" srcOrd="0" destOrd="0" presId="urn:microsoft.com/office/officeart/2005/8/layout/vProcess5"/>
    <dgm:cxn modelId="{CF97E20F-B369-4FFA-9B43-F8194C389034}" type="presOf" srcId="{CBF46AE9-DEC6-4649-B016-FDF37AE7CA86}" destId="{61A90410-BB1C-4CBC-BDE3-F2E57DCBEF9F}" srcOrd="0" destOrd="0" presId="urn:microsoft.com/office/officeart/2005/8/layout/vProcess5"/>
    <dgm:cxn modelId="{D7B9CBF7-8566-40A7-AEBF-AFD895C8FB93}" type="presOf" srcId="{5C8D2447-B07F-4C79-B413-75111B8CCA44}" destId="{0622ABF0-4B86-4BCD-B2B4-880A62C48EAE}" srcOrd="0" destOrd="0" presId="urn:microsoft.com/office/officeart/2005/8/layout/vProcess5"/>
    <dgm:cxn modelId="{BC955346-7555-40FC-B84D-EE0561791C6C}" srcId="{5C8D2447-B07F-4C79-B413-75111B8CCA44}" destId="{C1CB0759-B3CA-42B3-89E7-589C308C2962}" srcOrd="0" destOrd="0" parTransId="{090148B5-2AA7-461A-AA64-D7B7A580F73D}" sibTransId="{10ADCE18-1688-4E9F-A857-87DE1C308C86}"/>
    <dgm:cxn modelId="{AE714701-7280-42A9-A78C-90D9DF6F4587}" type="presOf" srcId="{10ADCE18-1688-4E9F-A857-87DE1C308C86}" destId="{98AB6F23-13BB-41C2-BA23-0957E7801E33}" srcOrd="0" destOrd="0" presId="urn:microsoft.com/office/officeart/2005/8/layout/vProcess5"/>
    <dgm:cxn modelId="{250602B2-07C4-426A-8F54-244B85915BE0}" type="presOf" srcId="{C1CB0759-B3CA-42B3-89E7-589C308C2962}" destId="{70ED3FB0-7B07-47BB-B368-F498669ECACF}" srcOrd="0" destOrd="0" presId="urn:microsoft.com/office/officeart/2005/8/layout/vProcess5"/>
    <dgm:cxn modelId="{424F2045-18C3-4006-BE38-C2A99B274D2E}" srcId="{5C8D2447-B07F-4C79-B413-75111B8CCA44}" destId="{8454436E-EC46-4D8F-BD23-19113EFE646A}" srcOrd="3" destOrd="0" parTransId="{0D4C1572-EECC-44FF-839D-B04AA3A3DECF}" sibTransId="{C2A061B5-E047-4ABB-9A4D-58810859B0A7}"/>
    <dgm:cxn modelId="{DB67453A-F153-49B2-9FD5-B1F21A14B1AF}" type="presOf" srcId="{8D72F8ED-9311-484B-9CAA-2721E5AE7A84}" destId="{CF1AD2A0-D7A4-4052-896C-6D8569E3775B}" srcOrd="0" destOrd="0" presId="urn:microsoft.com/office/officeart/2005/8/layout/vProcess5"/>
    <dgm:cxn modelId="{DF3651F5-571F-4BEA-B157-E7193B5484B2}" type="presParOf" srcId="{0622ABF0-4B86-4BCD-B2B4-880A62C48EAE}" destId="{1B1B03B5-EFC4-4688-AA3F-62963A33E734}" srcOrd="0" destOrd="0" presId="urn:microsoft.com/office/officeart/2005/8/layout/vProcess5"/>
    <dgm:cxn modelId="{DDA7FDCE-8954-4A54-AC52-CB7F03342706}" type="presParOf" srcId="{0622ABF0-4B86-4BCD-B2B4-880A62C48EAE}" destId="{70ED3FB0-7B07-47BB-B368-F498669ECACF}" srcOrd="1" destOrd="0" presId="urn:microsoft.com/office/officeart/2005/8/layout/vProcess5"/>
    <dgm:cxn modelId="{BF70B047-FBC6-4D95-AA61-ACAF1A5B3A60}" type="presParOf" srcId="{0622ABF0-4B86-4BCD-B2B4-880A62C48EAE}" destId="{2F211F2C-1341-4EC2-BE4C-BC1A6BE07DD0}" srcOrd="2" destOrd="0" presId="urn:microsoft.com/office/officeart/2005/8/layout/vProcess5"/>
    <dgm:cxn modelId="{3E8F9397-12F3-4E8E-9EBD-19968F7D0634}" type="presParOf" srcId="{0622ABF0-4B86-4BCD-B2B4-880A62C48EAE}" destId="{61A90410-BB1C-4CBC-BDE3-F2E57DCBEF9F}" srcOrd="3" destOrd="0" presId="urn:microsoft.com/office/officeart/2005/8/layout/vProcess5"/>
    <dgm:cxn modelId="{AD1F43C1-25D7-4373-91ED-8B7428A024FD}" type="presParOf" srcId="{0622ABF0-4B86-4BCD-B2B4-880A62C48EAE}" destId="{93D5CB9E-CACE-401A-9579-D7D3A3F1532D}" srcOrd="4" destOrd="0" presId="urn:microsoft.com/office/officeart/2005/8/layout/vProcess5"/>
    <dgm:cxn modelId="{11F5220E-5473-473A-9D41-45BA3A881F3E}" type="presParOf" srcId="{0622ABF0-4B86-4BCD-B2B4-880A62C48EAE}" destId="{1EF41A46-1DF2-49E1-BDCF-682F0B4574E1}" srcOrd="5" destOrd="0" presId="urn:microsoft.com/office/officeart/2005/8/layout/vProcess5"/>
    <dgm:cxn modelId="{7B4E9F08-4E61-4294-98C0-F0640562D8B2}" type="presParOf" srcId="{0622ABF0-4B86-4BCD-B2B4-880A62C48EAE}" destId="{98AB6F23-13BB-41C2-BA23-0957E7801E33}" srcOrd="6" destOrd="0" presId="urn:microsoft.com/office/officeart/2005/8/layout/vProcess5"/>
    <dgm:cxn modelId="{55F282D5-227D-4879-8E2E-085814052D18}" type="presParOf" srcId="{0622ABF0-4B86-4BCD-B2B4-880A62C48EAE}" destId="{ECFAF17C-AEAC-4BA3-AFAB-C624780B5D7C}" srcOrd="7" destOrd="0" presId="urn:microsoft.com/office/officeart/2005/8/layout/vProcess5"/>
    <dgm:cxn modelId="{F1750DB3-9CB4-4B60-9B96-BFBE5A35C002}" type="presParOf" srcId="{0622ABF0-4B86-4BCD-B2B4-880A62C48EAE}" destId="{CF1AD2A0-D7A4-4052-896C-6D8569E3775B}" srcOrd="8" destOrd="0" presId="urn:microsoft.com/office/officeart/2005/8/layout/vProcess5"/>
    <dgm:cxn modelId="{233EB33E-7D70-45A2-88A2-64996E478F77}" type="presParOf" srcId="{0622ABF0-4B86-4BCD-B2B4-880A62C48EAE}" destId="{129188D7-9D72-439D-A3AB-AB9165976689}" srcOrd="9" destOrd="0" presId="urn:microsoft.com/office/officeart/2005/8/layout/vProcess5"/>
    <dgm:cxn modelId="{7703A7B3-D91E-45C4-BE18-18021338EAE6}" type="presParOf" srcId="{0622ABF0-4B86-4BCD-B2B4-880A62C48EAE}" destId="{B1A93109-5B3B-4DF0-97AC-5647C8B5307D}" srcOrd="10" destOrd="0" presId="urn:microsoft.com/office/officeart/2005/8/layout/vProcess5"/>
    <dgm:cxn modelId="{80737E3D-A2B4-4485-B35B-C33317F437A1}" type="presParOf" srcId="{0622ABF0-4B86-4BCD-B2B4-880A62C48EAE}" destId="{849350E7-76D2-48C1-90F0-7EA6F6D4F983}" srcOrd="11" destOrd="0" presId="urn:microsoft.com/office/officeart/2005/8/layout/vProcess5"/>
    <dgm:cxn modelId="{91114397-E2E8-4B3E-B63C-5E37D0F5004D}" type="presParOf" srcId="{0622ABF0-4B86-4BCD-B2B4-880A62C48EAE}" destId="{8FF239D8-DF02-4E8B-96E9-D5D7BFF2C84E}" srcOrd="12" destOrd="0" presId="urn:microsoft.com/office/officeart/2005/8/layout/vProcess5"/>
    <dgm:cxn modelId="{7D302B03-53B6-42C3-BEC9-B79556FC2CE4}" type="presParOf" srcId="{0622ABF0-4B86-4BCD-B2B4-880A62C48EAE}" destId="{93CD4605-23C5-46E1-AA1E-8DBF86A6A171}" srcOrd="13" destOrd="0" presId="urn:microsoft.com/office/officeart/2005/8/layout/vProcess5"/>
    <dgm:cxn modelId="{6463540B-1EB4-4043-8D59-3ED01CA020AC}" type="presParOf" srcId="{0622ABF0-4B86-4BCD-B2B4-880A62C48EAE}" destId="{7FA72F63-C78C-4B5C-9305-54C440C2B102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8A8A16-B7F8-4BB0-8C48-E511BD87B8D2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57F4C79-E73B-4E0B-833C-8ABC11CA9043}">
      <dgm:prSet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rtl="0">
            <a:lnSpc>
              <a:spcPct val="100000"/>
            </a:lnSpc>
          </a:pPr>
          <a:r>
            <a:rPr lang="pl-PL" sz="1800" b="1" dirty="0" smtClean="0">
              <a:solidFill>
                <a:schemeClr val="tx1"/>
              </a:solidFill>
              <a:latin typeface="Bookman Old Style" pitchFamily="18" charset="0"/>
            </a:rPr>
            <a:t>ŻÓŁTY </a:t>
          </a:r>
        </a:p>
        <a:p>
          <a:pPr rtl="0">
            <a:lnSpc>
              <a:spcPct val="100000"/>
            </a:lnSpc>
          </a:pPr>
          <a:r>
            <a:rPr lang="pl-PL" sz="1800" b="1" dirty="0" smtClean="0">
              <a:solidFill>
                <a:schemeClr val="tx1"/>
              </a:solidFill>
              <a:latin typeface="Bookman Old Style" pitchFamily="18" charset="0"/>
            </a:rPr>
            <a:t>– SUROWCE SUCHE</a:t>
          </a:r>
          <a:endParaRPr lang="pl-PL" sz="1800" b="1" dirty="0">
            <a:solidFill>
              <a:schemeClr val="tx1"/>
            </a:solidFill>
            <a:latin typeface="Bookman Old Style" pitchFamily="18" charset="0"/>
          </a:endParaRPr>
        </a:p>
      </dgm:t>
    </dgm:pt>
    <dgm:pt modelId="{05A1F712-F9E4-48A3-8125-83952753A42F}" type="parTrans" cxnId="{081DAA0D-6D2F-46DD-9EA7-FFAE160C42EB}">
      <dgm:prSet/>
      <dgm:spPr/>
      <dgm:t>
        <a:bodyPr/>
        <a:lstStyle/>
        <a:p>
          <a:endParaRPr lang="pl-PL"/>
        </a:p>
      </dgm:t>
    </dgm:pt>
    <dgm:pt modelId="{051DD0AD-8809-4ED1-BD20-D56B9329A744}" type="sibTrans" cxnId="{081DAA0D-6D2F-46DD-9EA7-FFAE160C42EB}">
      <dgm:prSet/>
      <dgm:spPr/>
      <dgm:t>
        <a:bodyPr/>
        <a:lstStyle/>
        <a:p>
          <a:endParaRPr lang="pl-PL"/>
        </a:p>
      </dgm:t>
    </dgm:pt>
    <dgm:pt modelId="{D6755173-AE0A-46F6-A535-1F71A92EECF0}">
      <dgm:prSet custT="1"/>
      <dgm:spPr>
        <a:solidFill>
          <a:schemeClr val="accent3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0"/>
          <a:endParaRPr lang="pl-PL" sz="1600" b="1" i="0" baseline="0" dirty="0" smtClean="0">
            <a:solidFill>
              <a:schemeClr val="tx1"/>
            </a:solidFill>
            <a:latin typeface="Bookman Old Style" pitchFamily="18" charset="0"/>
          </a:endParaRPr>
        </a:p>
        <a:p>
          <a:pPr rtl="0"/>
          <a:r>
            <a:rPr lang="pl-PL" sz="1600" b="1" i="0" baseline="0" dirty="0" smtClean="0">
              <a:solidFill>
                <a:schemeClr val="tx1"/>
              </a:solidFill>
              <a:latin typeface="Bookman Old Style" pitchFamily="18" charset="0"/>
            </a:rPr>
            <a:t>BRĄZOWY </a:t>
          </a:r>
        </a:p>
        <a:p>
          <a:pPr rtl="0"/>
          <a:r>
            <a:rPr lang="pl-PL" sz="1600" b="1" i="0" baseline="0" dirty="0" smtClean="0">
              <a:solidFill>
                <a:schemeClr val="tx1"/>
              </a:solidFill>
              <a:latin typeface="Bookman Old Style" pitchFamily="18" charset="0"/>
            </a:rPr>
            <a:t>– BIOODPADY</a:t>
          </a:r>
          <a:endParaRPr lang="pl-PL" sz="1600" b="1" dirty="0">
            <a:solidFill>
              <a:schemeClr val="tx1"/>
            </a:solidFill>
            <a:latin typeface="Bookman Old Style" pitchFamily="18" charset="0"/>
          </a:endParaRPr>
        </a:p>
      </dgm:t>
    </dgm:pt>
    <dgm:pt modelId="{87EA28AF-8464-41C4-A714-736DB472B379}" type="parTrans" cxnId="{E52500E2-4BDD-47F3-86B3-2B00EB4932F3}">
      <dgm:prSet/>
      <dgm:spPr/>
      <dgm:t>
        <a:bodyPr/>
        <a:lstStyle/>
        <a:p>
          <a:endParaRPr lang="pl-PL"/>
        </a:p>
      </dgm:t>
    </dgm:pt>
    <dgm:pt modelId="{91DCC9B5-5EE6-4000-AF56-0D22C25C52CC}" type="sibTrans" cxnId="{E52500E2-4BDD-47F3-86B3-2B00EB4932F3}">
      <dgm:prSet/>
      <dgm:spPr/>
      <dgm:t>
        <a:bodyPr/>
        <a:lstStyle/>
        <a:p>
          <a:endParaRPr lang="pl-PL"/>
        </a:p>
      </dgm:t>
    </dgm:pt>
    <dgm:pt modelId="{E1B990B9-966E-4855-9176-275E9FDDB218}">
      <dgm:prSet custT="1"/>
      <dgm:spPr>
        <a:solidFill>
          <a:schemeClr val="accent1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pPr marL="0" marR="0" indent="0" defTabSz="7112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pl-PL" sz="1400" b="0" i="0" baseline="0" dirty="0" smtClean="0"/>
            <a:t> </a:t>
          </a:r>
          <a:r>
            <a:rPr lang="pl-PL" sz="1800" b="1" i="0" baseline="0" dirty="0" smtClean="0">
              <a:solidFill>
                <a:schemeClr val="tx1"/>
              </a:solidFill>
              <a:latin typeface="Bookman Old Style" pitchFamily="18" charset="0"/>
            </a:rPr>
            <a:t>ZIELONY </a:t>
          </a:r>
        </a:p>
        <a:p>
          <a:pPr marL="0" marR="0" indent="0" defTabSz="7112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pl-PL" sz="1800" b="1" i="0" baseline="0" dirty="0" smtClean="0">
              <a:solidFill>
                <a:schemeClr val="tx1"/>
              </a:solidFill>
              <a:latin typeface="Bookman Old Style" pitchFamily="18" charset="0"/>
            </a:rPr>
            <a:t>– ODPADY KOMUNALNE ZMIESZANE  </a:t>
          </a:r>
          <a:endParaRPr lang="pl-PL" sz="1800" b="1" dirty="0" smtClean="0">
            <a:solidFill>
              <a:schemeClr val="tx1"/>
            </a:solidFill>
            <a:latin typeface="Bookman Old Style" pitchFamily="18" charset="0"/>
          </a:endParaRPr>
        </a:p>
        <a:p>
          <a:pPr defTabSz="7112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pl-PL" sz="1800" b="1" i="0" baseline="0" dirty="0">
            <a:solidFill>
              <a:schemeClr val="tx1"/>
            </a:solidFill>
            <a:latin typeface="Bookman Old Style" pitchFamily="18" charset="0"/>
          </a:endParaRPr>
        </a:p>
      </dgm:t>
    </dgm:pt>
    <dgm:pt modelId="{08CE35B6-AE61-42B2-8710-92940C0D63F5}" type="parTrans" cxnId="{ABE35509-16DB-4AAF-A929-77FF65B69DC9}">
      <dgm:prSet/>
      <dgm:spPr/>
      <dgm:t>
        <a:bodyPr/>
        <a:lstStyle/>
        <a:p>
          <a:endParaRPr lang="pl-PL"/>
        </a:p>
      </dgm:t>
    </dgm:pt>
    <dgm:pt modelId="{73429C66-F0EA-4E1C-BC39-7B4FFAD85036}" type="sibTrans" cxnId="{ABE35509-16DB-4AAF-A929-77FF65B69DC9}">
      <dgm:prSet/>
      <dgm:spPr/>
      <dgm:t>
        <a:bodyPr/>
        <a:lstStyle/>
        <a:p>
          <a:endParaRPr lang="pl-PL"/>
        </a:p>
      </dgm:t>
    </dgm:pt>
    <dgm:pt modelId="{E5B4CBD8-EFF1-4174-A603-39CE93146D74}">
      <dgm:prSet custT="1"/>
      <dgm:spPr>
        <a:solidFill>
          <a:schemeClr val="accent3"/>
        </a:solidFill>
        <a:ln>
          <a:solidFill>
            <a:schemeClr val="tx1"/>
          </a:solidFill>
        </a:ln>
      </dgm:spPr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600" b="1" i="0" baseline="0" dirty="0" smtClean="0">
              <a:solidFill>
                <a:schemeClr val="tx1"/>
              </a:solidFill>
              <a:latin typeface="Bookman Old Style" pitchFamily="18" charset="0"/>
            </a:rPr>
            <a:t>POMARAŃCZOWY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600" b="1" i="0" baseline="0" dirty="0" smtClean="0">
              <a:solidFill>
                <a:schemeClr val="tx1"/>
              </a:solidFill>
              <a:latin typeface="Bookman Old Style" pitchFamily="18" charset="0"/>
            </a:rPr>
            <a:t> – OPAKOWANIA SZKLANE</a:t>
          </a:r>
          <a:endParaRPr lang="pl-PL" sz="1600" b="1" dirty="0" smtClean="0">
            <a:solidFill>
              <a:schemeClr val="tx1"/>
            </a:solidFill>
            <a:latin typeface="Bookman Old Style" pitchFamily="18" charset="0"/>
          </a:endParaRPr>
        </a:p>
      </dgm:t>
    </dgm:pt>
    <dgm:pt modelId="{0EB5F160-89FF-476F-A919-9390EA6C5E35}" type="parTrans" cxnId="{D9DEB419-2E2E-48B9-B921-9B430C897A27}">
      <dgm:prSet/>
      <dgm:spPr/>
      <dgm:t>
        <a:bodyPr/>
        <a:lstStyle/>
        <a:p>
          <a:endParaRPr lang="pl-PL"/>
        </a:p>
      </dgm:t>
    </dgm:pt>
    <dgm:pt modelId="{A9042E86-ECB5-4F3A-A1AB-8C34C96B3A3C}" type="sibTrans" cxnId="{D9DEB419-2E2E-48B9-B921-9B430C897A27}">
      <dgm:prSet/>
      <dgm:spPr/>
      <dgm:t>
        <a:bodyPr/>
        <a:lstStyle/>
        <a:p>
          <a:endParaRPr lang="pl-PL"/>
        </a:p>
      </dgm:t>
    </dgm:pt>
    <dgm:pt modelId="{18836B7F-106A-496A-A2FD-564BAED7374E}" type="pres">
      <dgm:prSet presAssocID="{838A8A16-B7F8-4BB0-8C48-E511BD87B8D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B6A8425-39D3-414D-AE58-A27B4BA5A121}" type="pres">
      <dgm:prSet presAssocID="{838A8A16-B7F8-4BB0-8C48-E511BD87B8D2}" presName="bkgdShp" presStyleLbl="alignAccFollowNode1" presStyleIdx="0" presStyleCnt="1" custLinFactNeighborX="-3808" custLinFactNeighborY="6443"/>
      <dgm:spPr/>
    </dgm:pt>
    <dgm:pt modelId="{38C13133-CD69-4D3E-912D-EAC0764B446E}" type="pres">
      <dgm:prSet presAssocID="{838A8A16-B7F8-4BB0-8C48-E511BD87B8D2}" presName="linComp" presStyleCnt="0"/>
      <dgm:spPr/>
    </dgm:pt>
    <dgm:pt modelId="{D12CED1C-0551-4B59-838B-8E2FC4C47BE5}" type="pres">
      <dgm:prSet presAssocID="{857F4C79-E73B-4E0B-833C-8ABC11CA9043}" presName="compNode" presStyleCnt="0"/>
      <dgm:spPr/>
    </dgm:pt>
    <dgm:pt modelId="{7E8DED5A-31BE-422A-A7C4-D9AD1055644D}" type="pres">
      <dgm:prSet presAssocID="{857F4C79-E73B-4E0B-833C-8ABC11CA904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61E17D5-9FAB-4F0C-96E1-A50857F17B45}" type="pres">
      <dgm:prSet presAssocID="{857F4C79-E73B-4E0B-833C-8ABC11CA9043}" presName="invisiNode" presStyleLbl="node1" presStyleIdx="0" presStyleCnt="4"/>
      <dgm:spPr/>
    </dgm:pt>
    <dgm:pt modelId="{3F9AB8B3-DCC3-4259-8475-FA6631CA261B}" type="pres">
      <dgm:prSet presAssocID="{857F4C79-E73B-4E0B-833C-8ABC11CA9043}" presName="imagNode" presStyleLbl="fgImgPlace1" presStyleIdx="0" presStyleCnt="4"/>
      <dgm:spPr>
        <a:solidFill>
          <a:srgbClr val="FFFF00"/>
        </a:solidFill>
      </dgm:spPr>
    </dgm:pt>
    <dgm:pt modelId="{07ABF55C-B24B-43C2-A175-78409EB0983C}" type="pres">
      <dgm:prSet presAssocID="{051DD0AD-8809-4ED1-BD20-D56B9329A744}" presName="sibTrans" presStyleLbl="sibTrans2D1" presStyleIdx="0" presStyleCnt="0"/>
      <dgm:spPr/>
      <dgm:t>
        <a:bodyPr/>
        <a:lstStyle/>
        <a:p>
          <a:endParaRPr lang="pl-PL"/>
        </a:p>
      </dgm:t>
    </dgm:pt>
    <dgm:pt modelId="{6688F34F-F60B-4F89-A299-FDEE7B0F347B}" type="pres">
      <dgm:prSet presAssocID="{E5B4CBD8-EFF1-4174-A603-39CE93146D74}" presName="compNode" presStyleCnt="0"/>
      <dgm:spPr/>
    </dgm:pt>
    <dgm:pt modelId="{86DD9D74-F37D-4CB7-8159-EA77CF65DC41}" type="pres">
      <dgm:prSet presAssocID="{E5B4CBD8-EFF1-4174-A603-39CE93146D74}" presName="node" presStyleLbl="node1" presStyleIdx="1" presStyleCnt="4" custScaleX="1056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C65F51E-82A3-41D6-AD39-C90C32EB935A}" type="pres">
      <dgm:prSet presAssocID="{E5B4CBD8-EFF1-4174-A603-39CE93146D74}" presName="invisiNode" presStyleLbl="node1" presStyleIdx="1" presStyleCnt="4"/>
      <dgm:spPr/>
    </dgm:pt>
    <dgm:pt modelId="{D417109A-5573-45B0-9975-56EC6F1C9900}" type="pres">
      <dgm:prSet presAssocID="{E5B4CBD8-EFF1-4174-A603-39CE93146D74}" presName="imagNode" presStyleLbl="fgImgPlace1" presStyleIdx="1" presStyleCnt="4"/>
      <dgm:spPr>
        <a:solidFill>
          <a:schemeClr val="accent3"/>
        </a:solidFill>
      </dgm:spPr>
    </dgm:pt>
    <dgm:pt modelId="{1D3B1B70-3A8E-4CF3-8D0F-494C61BE47ED}" type="pres">
      <dgm:prSet presAssocID="{A9042E86-ECB5-4F3A-A1AB-8C34C96B3A3C}" presName="sibTrans" presStyleLbl="sibTrans2D1" presStyleIdx="0" presStyleCnt="0"/>
      <dgm:spPr/>
      <dgm:t>
        <a:bodyPr/>
        <a:lstStyle/>
        <a:p>
          <a:endParaRPr lang="pl-PL"/>
        </a:p>
      </dgm:t>
    </dgm:pt>
    <dgm:pt modelId="{0CCDA650-E039-4EE9-9B21-956E86150B04}" type="pres">
      <dgm:prSet presAssocID="{D6755173-AE0A-46F6-A535-1F71A92EECF0}" presName="compNode" presStyleCnt="0"/>
      <dgm:spPr/>
    </dgm:pt>
    <dgm:pt modelId="{C7ED8FF4-B6E3-4E7C-B061-E21080145848}" type="pres">
      <dgm:prSet presAssocID="{D6755173-AE0A-46F6-A535-1F71A92EECF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070D676-433B-4C72-BC06-7416E2DD8B0A}" type="pres">
      <dgm:prSet presAssocID="{D6755173-AE0A-46F6-A535-1F71A92EECF0}" presName="invisiNode" presStyleLbl="node1" presStyleIdx="2" presStyleCnt="4"/>
      <dgm:spPr/>
    </dgm:pt>
    <dgm:pt modelId="{F92E5439-4862-49C1-83F3-B6CC7385C54D}" type="pres">
      <dgm:prSet presAssocID="{D6755173-AE0A-46F6-A535-1F71A92EECF0}" presName="imagNode" presStyleLbl="fgImgPlace1" presStyleIdx="2" presStyleCnt="4"/>
      <dgm:spPr>
        <a:solidFill>
          <a:schemeClr val="accent3">
            <a:lumMod val="50000"/>
          </a:schemeClr>
        </a:solidFill>
      </dgm:spPr>
    </dgm:pt>
    <dgm:pt modelId="{DFDDB791-CC39-4862-909E-64AE9BAFB63F}" type="pres">
      <dgm:prSet presAssocID="{91DCC9B5-5EE6-4000-AF56-0D22C25C52CC}" presName="sibTrans" presStyleLbl="sibTrans2D1" presStyleIdx="0" presStyleCnt="0"/>
      <dgm:spPr/>
      <dgm:t>
        <a:bodyPr/>
        <a:lstStyle/>
        <a:p>
          <a:endParaRPr lang="pl-PL"/>
        </a:p>
      </dgm:t>
    </dgm:pt>
    <dgm:pt modelId="{ABD4DDB2-F34B-4974-9885-11B0EFDFBBF9}" type="pres">
      <dgm:prSet presAssocID="{E1B990B9-966E-4855-9176-275E9FDDB218}" presName="compNode" presStyleCnt="0"/>
      <dgm:spPr/>
    </dgm:pt>
    <dgm:pt modelId="{2A5A50A5-E5BF-427B-BFDE-B1AB227A4E05}" type="pres">
      <dgm:prSet presAssocID="{E1B990B9-966E-4855-9176-275E9FDDB218}" presName="node" presStyleLbl="node1" presStyleIdx="3" presStyleCnt="4" custScaleX="11636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FA1CC9A-BE13-44C5-A253-26E04982885A}" type="pres">
      <dgm:prSet presAssocID="{E1B990B9-966E-4855-9176-275E9FDDB218}" presName="invisiNode" presStyleLbl="node1" presStyleIdx="3" presStyleCnt="4"/>
      <dgm:spPr/>
    </dgm:pt>
    <dgm:pt modelId="{A74C599F-427C-48F2-91E1-33961388152E}" type="pres">
      <dgm:prSet presAssocID="{E1B990B9-966E-4855-9176-275E9FDDB218}" presName="imagNode" presStyleLbl="fgImgPlace1" presStyleIdx="3" presStyleCnt="4" custLinFactNeighborX="1368" custLinFactNeighborY="-611"/>
      <dgm:spPr>
        <a:solidFill>
          <a:schemeClr val="accent1">
            <a:lumMod val="75000"/>
          </a:schemeClr>
        </a:solidFill>
      </dgm:spPr>
    </dgm:pt>
  </dgm:ptLst>
  <dgm:cxnLst>
    <dgm:cxn modelId="{E52500E2-4BDD-47F3-86B3-2B00EB4932F3}" srcId="{838A8A16-B7F8-4BB0-8C48-E511BD87B8D2}" destId="{D6755173-AE0A-46F6-A535-1F71A92EECF0}" srcOrd="2" destOrd="0" parTransId="{87EA28AF-8464-41C4-A714-736DB472B379}" sibTransId="{91DCC9B5-5EE6-4000-AF56-0D22C25C52CC}"/>
    <dgm:cxn modelId="{6D18427C-40A8-441F-8BBA-7B2EC5BF08EB}" type="presOf" srcId="{051DD0AD-8809-4ED1-BD20-D56B9329A744}" destId="{07ABF55C-B24B-43C2-A175-78409EB0983C}" srcOrd="0" destOrd="0" presId="urn:microsoft.com/office/officeart/2005/8/layout/pList2"/>
    <dgm:cxn modelId="{74473CFB-F2BD-41CC-B589-34F2B97B6439}" type="presOf" srcId="{91DCC9B5-5EE6-4000-AF56-0D22C25C52CC}" destId="{DFDDB791-CC39-4862-909E-64AE9BAFB63F}" srcOrd="0" destOrd="0" presId="urn:microsoft.com/office/officeart/2005/8/layout/pList2"/>
    <dgm:cxn modelId="{F3BF66BE-0C75-40A3-A755-901EA72CFC31}" type="presOf" srcId="{857F4C79-E73B-4E0B-833C-8ABC11CA9043}" destId="{7E8DED5A-31BE-422A-A7C4-D9AD1055644D}" srcOrd="0" destOrd="0" presId="urn:microsoft.com/office/officeart/2005/8/layout/pList2"/>
    <dgm:cxn modelId="{ABE35509-16DB-4AAF-A929-77FF65B69DC9}" srcId="{838A8A16-B7F8-4BB0-8C48-E511BD87B8D2}" destId="{E1B990B9-966E-4855-9176-275E9FDDB218}" srcOrd="3" destOrd="0" parTransId="{08CE35B6-AE61-42B2-8710-92940C0D63F5}" sibTransId="{73429C66-F0EA-4E1C-BC39-7B4FFAD85036}"/>
    <dgm:cxn modelId="{AC84696E-ED15-4CD8-8C9B-DA6A9100205D}" type="presOf" srcId="{E5B4CBD8-EFF1-4174-A603-39CE93146D74}" destId="{86DD9D74-F37D-4CB7-8159-EA77CF65DC41}" srcOrd="0" destOrd="0" presId="urn:microsoft.com/office/officeart/2005/8/layout/pList2"/>
    <dgm:cxn modelId="{BB7EC371-3561-430B-9BD2-1C714322836A}" type="presOf" srcId="{D6755173-AE0A-46F6-A535-1F71A92EECF0}" destId="{C7ED8FF4-B6E3-4E7C-B061-E21080145848}" srcOrd="0" destOrd="0" presId="urn:microsoft.com/office/officeart/2005/8/layout/pList2"/>
    <dgm:cxn modelId="{081DAA0D-6D2F-46DD-9EA7-FFAE160C42EB}" srcId="{838A8A16-B7F8-4BB0-8C48-E511BD87B8D2}" destId="{857F4C79-E73B-4E0B-833C-8ABC11CA9043}" srcOrd="0" destOrd="0" parTransId="{05A1F712-F9E4-48A3-8125-83952753A42F}" sibTransId="{051DD0AD-8809-4ED1-BD20-D56B9329A744}"/>
    <dgm:cxn modelId="{D9DEB419-2E2E-48B9-B921-9B430C897A27}" srcId="{838A8A16-B7F8-4BB0-8C48-E511BD87B8D2}" destId="{E5B4CBD8-EFF1-4174-A603-39CE93146D74}" srcOrd="1" destOrd="0" parTransId="{0EB5F160-89FF-476F-A919-9390EA6C5E35}" sibTransId="{A9042E86-ECB5-4F3A-A1AB-8C34C96B3A3C}"/>
    <dgm:cxn modelId="{4A9A6823-638F-48FA-AF8D-4BA219827B39}" type="presOf" srcId="{E1B990B9-966E-4855-9176-275E9FDDB218}" destId="{2A5A50A5-E5BF-427B-BFDE-B1AB227A4E05}" srcOrd="0" destOrd="0" presId="urn:microsoft.com/office/officeart/2005/8/layout/pList2"/>
    <dgm:cxn modelId="{DE88F171-6C33-4BB3-A7C0-0A74546F0094}" type="presOf" srcId="{838A8A16-B7F8-4BB0-8C48-E511BD87B8D2}" destId="{18836B7F-106A-496A-A2FD-564BAED7374E}" srcOrd="0" destOrd="0" presId="urn:microsoft.com/office/officeart/2005/8/layout/pList2"/>
    <dgm:cxn modelId="{E7C5493C-2379-40B9-B58F-DAE8F3E99419}" type="presOf" srcId="{A9042E86-ECB5-4F3A-A1AB-8C34C96B3A3C}" destId="{1D3B1B70-3A8E-4CF3-8D0F-494C61BE47ED}" srcOrd="0" destOrd="0" presId="urn:microsoft.com/office/officeart/2005/8/layout/pList2"/>
    <dgm:cxn modelId="{D811AFD1-A855-42AE-B658-977755A587BA}" type="presParOf" srcId="{18836B7F-106A-496A-A2FD-564BAED7374E}" destId="{EB6A8425-39D3-414D-AE58-A27B4BA5A121}" srcOrd="0" destOrd="0" presId="urn:microsoft.com/office/officeart/2005/8/layout/pList2"/>
    <dgm:cxn modelId="{86BCF6F1-1E53-4ED7-9BFF-6086B1633E32}" type="presParOf" srcId="{18836B7F-106A-496A-A2FD-564BAED7374E}" destId="{38C13133-CD69-4D3E-912D-EAC0764B446E}" srcOrd="1" destOrd="0" presId="urn:microsoft.com/office/officeart/2005/8/layout/pList2"/>
    <dgm:cxn modelId="{7EA2B3B3-EEED-4890-91A1-1AF2811F0651}" type="presParOf" srcId="{38C13133-CD69-4D3E-912D-EAC0764B446E}" destId="{D12CED1C-0551-4B59-838B-8E2FC4C47BE5}" srcOrd="0" destOrd="0" presId="urn:microsoft.com/office/officeart/2005/8/layout/pList2"/>
    <dgm:cxn modelId="{C04C0A17-D71D-4419-9C97-BB7C5BC3435C}" type="presParOf" srcId="{D12CED1C-0551-4B59-838B-8E2FC4C47BE5}" destId="{7E8DED5A-31BE-422A-A7C4-D9AD1055644D}" srcOrd="0" destOrd="0" presId="urn:microsoft.com/office/officeart/2005/8/layout/pList2"/>
    <dgm:cxn modelId="{915558DC-23A7-40FC-AA98-A443F52E4562}" type="presParOf" srcId="{D12CED1C-0551-4B59-838B-8E2FC4C47BE5}" destId="{961E17D5-9FAB-4F0C-96E1-A50857F17B45}" srcOrd="1" destOrd="0" presId="urn:microsoft.com/office/officeart/2005/8/layout/pList2"/>
    <dgm:cxn modelId="{7A7EBE2F-F501-40CE-8714-C8DF87D5EC0A}" type="presParOf" srcId="{D12CED1C-0551-4B59-838B-8E2FC4C47BE5}" destId="{3F9AB8B3-DCC3-4259-8475-FA6631CA261B}" srcOrd="2" destOrd="0" presId="urn:microsoft.com/office/officeart/2005/8/layout/pList2"/>
    <dgm:cxn modelId="{B6118660-02F7-435F-8BC2-D2CF2BEEB709}" type="presParOf" srcId="{38C13133-CD69-4D3E-912D-EAC0764B446E}" destId="{07ABF55C-B24B-43C2-A175-78409EB0983C}" srcOrd="1" destOrd="0" presId="urn:microsoft.com/office/officeart/2005/8/layout/pList2"/>
    <dgm:cxn modelId="{0E4D6CA5-1946-4D62-B302-6487BD2CC0A9}" type="presParOf" srcId="{38C13133-CD69-4D3E-912D-EAC0764B446E}" destId="{6688F34F-F60B-4F89-A299-FDEE7B0F347B}" srcOrd="2" destOrd="0" presId="urn:microsoft.com/office/officeart/2005/8/layout/pList2"/>
    <dgm:cxn modelId="{C7A4BBAC-5158-430C-A0E5-97D863E1E0FD}" type="presParOf" srcId="{6688F34F-F60B-4F89-A299-FDEE7B0F347B}" destId="{86DD9D74-F37D-4CB7-8159-EA77CF65DC41}" srcOrd="0" destOrd="0" presId="urn:microsoft.com/office/officeart/2005/8/layout/pList2"/>
    <dgm:cxn modelId="{BA11E7C7-9CDE-4FDB-B149-9059FEE1BAFB}" type="presParOf" srcId="{6688F34F-F60B-4F89-A299-FDEE7B0F347B}" destId="{2C65F51E-82A3-41D6-AD39-C90C32EB935A}" srcOrd="1" destOrd="0" presId="urn:microsoft.com/office/officeart/2005/8/layout/pList2"/>
    <dgm:cxn modelId="{6B1905F6-E3A0-4023-9F89-A4A6A78A8322}" type="presParOf" srcId="{6688F34F-F60B-4F89-A299-FDEE7B0F347B}" destId="{D417109A-5573-45B0-9975-56EC6F1C9900}" srcOrd="2" destOrd="0" presId="urn:microsoft.com/office/officeart/2005/8/layout/pList2"/>
    <dgm:cxn modelId="{EACEF08A-A2EA-40B6-992C-A6673FD58026}" type="presParOf" srcId="{38C13133-CD69-4D3E-912D-EAC0764B446E}" destId="{1D3B1B70-3A8E-4CF3-8D0F-494C61BE47ED}" srcOrd="3" destOrd="0" presId="urn:microsoft.com/office/officeart/2005/8/layout/pList2"/>
    <dgm:cxn modelId="{505C47F7-EAA1-4EE6-BDE0-A20DECE46912}" type="presParOf" srcId="{38C13133-CD69-4D3E-912D-EAC0764B446E}" destId="{0CCDA650-E039-4EE9-9B21-956E86150B04}" srcOrd="4" destOrd="0" presId="urn:microsoft.com/office/officeart/2005/8/layout/pList2"/>
    <dgm:cxn modelId="{1009A8F1-0977-4791-9EC8-8601DBDA7779}" type="presParOf" srcId="{0CCDA650-E039-4EE9-9B21-956E86150B04}" destId="{C7ED8FF4-B6E3-4E7C-B061-E21080145848}" srcOrd="0" destOrd="0" presId="urn:microsoft.com/office/officeart/2005/8/layout/pList2"/>
    <dgm:cxn modelId="{155A9E2C-7C8C-42EE-B667-B958D54A1BB2}" type="presParOf" srcId="{0CCDA650-E039-4EE9-9B21-956E86150B04}" destId="{4070D676-433B-4C72-BC06-7416E2DD8B0A}" srcOrd="1" destOrd="0" presId="urn:microsoft.com/office/officeart/2005/8/layout/pList2"/>
    <dgm:cxn modelId="{90CCE69E-44C3-49A9-B229-511053BFE641}" type="presParOf" srcId="{0CCDA650-E039-4EE9-9B21-956E86150B04}" destId="{F92E5439-4862-49C1-83F3-B6CC7385C54D}" srcOrd="2" destOrd="0" presId="urn:microsoft.com/office/officeart/2005/8/layout/pList2"/>
    <dgm:cxn modelId="{6FB187DA-AD25-4E94-B02D-60CC8B38DFD5}" type="presParOf" srcId="{38C13133-CD69-4D3E-912D-EAC0764B446E}" destId="{DFDDB791-CC39-4862-909E-64AE9BAFB63F}" srcOrd="5" destOrd="0" presId="urn:microsoft.com/office/officeart/2005/8/layout/pList2"/>
    <dgm:cxn modelId="{22E49ADD-AB7A-4D04-9C33-2DF719BDD30B}" type="presParOf" srcId="{38C13133-CD69-4D3E-912D-EAC0764B446E}" destId="{ABD4DDB2-F34B-4974-9885-11B0EFDFBBF9}" srcOrd="6" destOrd="0" presId="urn:microsoft.com/office/officeart/2005/8/layout/pList2"/>
    <dgm:cxn modelId="{8D1B4A47-05AA-4649-8133-CCA68449AABC}" type="presParOf" srcId="{ABD4DDB2-F34B-4974-9885-11B0EFDFBBF9}" destId="{2A5A50A5-E5BF-427B-BFDE-B1AB227A4E05}" srcOrd="0" destOrd="0" presId="urn:microsoft.com/office/officeart/2005/8/layout/pList2"/>
    <dgm:cxn modelId="{3A64218D-52FA-4FD0-90D9-C83F746401B9}" type="presParOf" srcId="{ABD4DDB2-F34B-4974-9885-11B0EFDFBBF9}" destId="{2FA1CC9A-BE13-44C5-A253-26E04982885A}" srcOrd="1" destOrd="0" presId="urn:microsoft.com/office/officeart/2005/8/layout/pList2"/>
    <dgm:cxn modelId="{A65C0218-37FB-4A6F-AF72-B9638F12DEFD}" type="presParOf" srcId="{ABD4DDB2-F34B-4974-9885-11B0EFDFBBF9}" destId="{A74C599F-427C-48F2-91E1-33961388152E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BA9464-3692-436F-A423-E9DECE0A18CD}" type="doc">
      <dgm:prSet loTypeId="urn:microsoft.com/office/officeart/2005/8/layout/pyramid2" loCatId="pyramid" qsTypeId="urn:microsoft.com/office/officeart/2005/8/quickstyle/3d7" qsCatId="3D" csTypeId="urn:microsoft.com/office/officeart/2005/8/colors/accent6_4" csCatId="accent6" phldr="1"/>
      <dgm:spPr/>
      <dgm:t>
        <a:bodyPr/>
        <a:lstStyle/>
        <a:p>
          <a:endParaRPr lang="pl-PL"/>
        </a:p>
      </dgm:t>
    </dgm:pt>
    <dgm:pt modelId="{244EA251-0B7B-4389-85BC-5A0403CE41C8}">
      <dgm:prSet phldrT="[Teks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5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800" b="1" dirty="0" smtClean="0">
              <a:solidFill>
                <a:srgbClr val="C00000"/>
              </a:solidFill>
            </a:rPr>
            <a:t>Zmieszane odpady komunalne</a:t>
          </a:r>
        </a:p>
        <a:p>
          <a:pPr marL="0" marR="0" indent="0" defTabSz="914400" eaLnBrk="1" fontAlgn="auto" latinLnBrk="0" hangingPunct="1">
            <a:lnSpc>
              <a:spcPct val="15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800" dirty="0" smtClean="0"/>
            <a:t>1221,35 Mg  - 66%</a:t>
          </a:r>
        </a:p>
        <a:p>
          <a:pPr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700" dirty="0"/>
        </a:p>
      </dgm:t>
    </dgm:pt>
    <dgm:pt modelId="{99A9CBAC-E0B9-4CE2-9D48-9407AFAE23D9}" type="parTrans" cxnId="{63EEFEE1-BC47-42C2-88E0-671AD32774DD}">
      <dgm:prSet/>
      <dgm:spPr/>
      <dgm:t>
        <a:bodyPr/>
        <a:lstStyle/>
        <a:p>
          <a:endParaRPr lang="pl-PL"/>
        </a:p>
      </dgm:t>
    </dgm:pt>
    <dgm:pt modelId="{5C435C3E-94C8-45D3-94B7-63E63BCECB2D}" type="sibTrans" cxnId="{63EEFEE1-BC47-42C2-88E0-671AD32774DD}">
      <dgm:prSet/>
      <dgm:spPr/>
      <dgm:t>
        <a:bodyPr/>
        <a:lstStyle/>
        <a:p>
          <a:endParaRPr lang="pl-PL"/>
        </a:p>
      </dgm:t>
    </dgm:pt>
    <dgm:pt modelId="{C1D0D478-AEEE-4DD1-A37F-4F03FB4F7922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pl-PL" sz="1800" b="1" dirty="0" smtClean="0">
              <a:solidFill>
                <a:schemeClr val="accent1">
                  <a:lumMod val="50000"/>
                </a:schemeClr>
              </a:solidFill>
            </a:rPr>
            <a:t>Odpady ulegające biodegradacji</a:t>
          </a:r>
        </a:p>
        <a:p>
          <a:pPr>
            <a:lnSpc>
              <a:spcPct val="150000"/>
            </a:lnSpc>
          </a:pPr>
          <a:r>
            <a:rPr lang="pl-PL" sz="1800" dirty="0" smtClean="0"/>
            <a:t>324,74 Mg - 18%</a:t>
          </a:r>
        </a:p>
      </dgm:t>
    </dgm:pt>
    <dgm:pt modelId="{0F1900E8-ABAE-4B04-86EA-624697BBBE6D}" type="parTrans" cxnId="{D1243A16-B3FC-4EBD-8ED8-4C98FEB95316}">
      <dgm:prSet/>
      <dgm:spPr/>
      <dgm:t>
        <a:bodyPr/>
        <a:lstStyle/>
        <a:p>
          <a:endParaRPr lang="pl-PL"/>
        </a:p>
      </dgm:t>
    </dgm:pt>
    <dgm:pt modelId="{31733A4C-654E-4997-91DF-0F3DF9124096}" type="sibTrans" cxnId="{D1243A16-B3FC-4EBD-8ED8-4C98FEB95316}">
      <dgm:prSet/>
      <dgm:spPr/>
      <dgm:t>
        <a:bodyPr/>
        <a:lstStyle/>
        <a:p>
          <a:endParaRPr lang="pl-PL"/>
        </a:p>
      </dgm:t>
    </dgm:pt>
    <dgm:pt modelId="{8ECDFF26-4245-4E7F-90E6-1CC32AC9E164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pl-PL" sz="1800" b="1" dirty="0" smtClean="0">
              <a:solidFill>
                <a:schemeClr val="accent3"/>
              </a:solidFill>
            </a:rPr>
            <a:t>Odpady surowcowe</a:t>
          </a:r>
        </a:p>
        <a:p>
          <a:pPr>
            <a:lnSpc>
              <a:spcPct val="150000"/>
            </a:lnSpc>
          </a:pPr>
          <a:r>
            <a:rPr lang="pl-PL" sz="1800" dirty="0" smtClean="0"/>
            <a:t>247,55 Mg - 13%</a:t>
          </a:r>
        </a:p>
      </dgm:t>
    </dgm:pt>
    <dgm:pt modelId="{C30F6B1F-987D-4655-84C9-78DE6FA9E519}" type="parTrans" cxnId="{520678CB-89F6-4B10-84E9-942F72F0C03C}">
      <dgm:prSet/>
      <dgm:spPr/>
      <dgm:t>
        <a:bodyPr/>
        <a:lstStyle/>
        <a:p>
          <a:endParaRPr lang="pl-PL"/>
        </a:p>
      </dgm:t>
    </dgm:pt>
    <dgm:pt modelId="{2D2387A9-8E1B-4891-B87A-7F5DC953279D}" type="sibTrans" cxnId="{520678CB-89F6-4B10-84E9-942F72F0C03C}">
      <dgm:prSet/>
      <dgm:spPr/>
      <dgm:t>
        <a:bodyPr/>
        <a:lstStyle/>
        <a:p>
          <a:endParaRPr lang="pl-PL"/>
        </a:p>
      </dgm:t>
    </dgm:pt>
    <dgm:pt modelId="{C2ACF60E-745E-4D82-BD31-97E087BCE97C}" type="pres">
      <dgm:prSet presAssocID="{CCBA9464-3692-436F-A423-E9DECE0A18CD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pl-PL"/>
        </a:p>
      </dgm:t>
    </dgm:pt>
    <dgm:pt modelId="{423D9FF2-06DD-45A3-BA18-94A1CDFBC52E}" type="pres">
      <dgm:prSet presAssocID="{CCBA9464-3692-436F-A423-E9DECE0A18CD}" presName="pyramid" presStyleLbl="node1" presStyleIdx="0" presStyleCnt="1"/>
      <dgm:spPr/>
    </dgm:pt>
    <dgm:pt modelId="{B4DD0C09-0996-492E-A1BF-7D5E3B2BF96B}" type="pres">
      <dgm:prSet presAssocID="{CCBA9464-3692-436F-A423-E9DECE0A18CD}" presName="theList" presStyleCnt="0"/>
      <dgm:spPr/>
    </dgm:pt>
    <dgm:pt modelId="{6E9EA7DA-77EF-40D6-90CE-BBDE66DBE1BF}" type="pres">
      <dgm:prSet presAssocID="{8ECDFF26-4245-4E7F-90E6-1CC32AC9E164}" presName="aNode" presStyleLbl="fgAcc1" presStyleIdx="0" presStyleCnt="3" custLinFactY="-1808" custLinFactNeighborX="-980" custLinFactNeighborY="-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0F6DBF8-8542-4CE5-A9F9-7C9E11A5AF72}" type="pres">
      <dgm:prSet presAssocID="{8ECDFF26-4245-4E7F-90E6-1CC32AC9E164}" presName="aSpace" presStyleCnt="0"/>
      <dgm:spPr/>
    </dgm:pt>
    <dgm:pt modelId="{C56DF6D1-1232-4ED4-B02B-8745DC94165C}" type="pres">
      <dgm:prSet presAssocID="{C1D0D478-AEEE-4DD1-A37F-4F03FB4F7922}" presName="aNode" presStyleLbl="fgAcc1" presStyleIdx="1" presStyleCnt="3" custLinFactNeighborX="-980" custLinFactNeighborY="2192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FD24F99-3C2B-4566-B1C2-E45BB29C29C0}" type="pres">
      <dgm:prSet presAssocID="{C1D0D478-AEEE-4DD1-A37F-4F03FB4F7922}" presName="aSpace" presStyleCnt="0"/>
      <dgm:spPr/>
    </dgm:pt>
    <dgm:pt modelId="{6D81D4C4-4EEE-4BA1-A63C-54B524FB1C04}" type="pres">
      <dgm:prSet presAssocID="{244EA251-0B7B-4389-85BC-5A0403CE41C8}" presName="aNode" presStyleLbl="fgAcc1" presStyleIdx="2" presStyleCnt="3" custLinFactY="12922" custLinFactNeighborX="1071" custLinFactNeighborY="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9AEF0FB-0223-4CD0-88BA-3C248DB574CC}" type="pres">
      <dgm:prSet presAssocID="{244EA251-0B7B-4389-85BC-5A0403CE41C8}" presName="aSpace" presStyleCnt="0"/>
      <dgm:spPr/>
    </dgm:pt>
  </dgm:ptLst>
  <dgm:cxnLst>
    <dgm:cxn modelId="{520678CB-89F6-4B10-84E9-942F72F0C03C}" srcId="{CCBA9464-3692-436F-A423-E9DECE0A18CD}" destId="{8ECDFF26-4245-4E7F-90E6-1CC32AC9E164}" srcOrd="0" destOrd="0" parTransId="{C30F6B1F-987D-4655-84C9-78DE6FA9E519}" sibTransId="{2D2387A9-8E1B-4891-B87A-7F5DC953279D}"/>
    <dgm:cxn modelId="{E5916C22-0650-43AF-B50B-84E4435850FA}" type="presOf" srcId="{8ECDFF26-4245-4E7F-90E6-1CC32AC9E164}" destId="{6E9EA7DA-77EF-40D6-90CE-BBDE66DBE1BF}" srcOrd="0" destOrd="0" presId="urn:microsoft.com/office/officeart/2005/8/layout/pyramid2"/>
    <dgm:cxn modelId="{4D7F3ED0-99D7-4FAB-97C7-C60D22F0F858}" type="presOf" srcId="{CCBA9464-3692-436F-A423-E9DECE0A18CD}" destId="{C2ACF60E-745E-4D82-BD31-97E087BCE97C}" srcOrd="0" destOrd="0" presId="urn:microsoft.com/office/officeart/2005/8/layout/pyramid2"/>
    <dgm:cxn modelId="{63EEFEE1-BC47-42C2-88E0-671AD32774DD}" srcId="{CCBA9464-3692-436F-A423-E9DECE0A18CD}" destId="{244EA251-0B7B-4389-85BC-5A0403CE41C8}" srcOrd="2" destOrd="0" parTransId="{99A9CBAC-E0B9-4CE2-9D48-9407AFAE23D9}" sibTransId="{5C435C3E-94C8-45D3-94B7-63E63BCECB2D}"/>
    <dgm:cxn modelId="{6739BC6D-FC08-498C-8170-904A7E6A8A2E}" type="presOf" srcId="{244EA251-0B7B-4389-85BC-5A0403CE41C8}" destId="{6D81D4C4-4EEE-4BA1-A63C-54B524FB1C04}" srcOrd="0" destOrd="0" presId="urn:microsoft.com/office/officeart/2005/8/layout/pyramid2"/>
    <dgm:cxn modelId="{9E3FA65E-37C6-4F01-92A2-A0157CB4C227}" type="presOf" srcId="{C1D0D478-AEEE-4DD1-A37F-4F03FB4F7922}" destId="{C56DF6D1-1232-4ED4-B02B-8745DC94165C}" srcOrd="0" destOrd="0" presId="urn:microsoft.com/office/officeart/2005/8/layout/pyramid2"/>
    <dgm:cxn modelId="{D1243A16-B3FC-4EBD-8ED8-4C98FEB95316}" srcId="{CCBA9464-3692-436F-A423-E9DECE0A18CD}" destId="{C1D0D478-AEEE-4DD1-A37F-4F03FB4F7922}" srcOrd="1" destOrd="0" parTransId="{0F1900E8-ABAE-4B04-86EA-624697BBBE6D}" sibTransId="{31733A4C-654E-4997-91DF-0F3DF9124096}"/>
    <dgm:cxn modelId="{7E7DA43F-333D-46BB-90E0-8FE2B2B3A90B}" type="presParOf" srcId="{C2ACF60E-745E-4D82-BD31-97E087BCE97C}" destId="{423D9FF2-06DD-45A3-BA18-94A1CDFBC52E}" srcOrd="0" destOrd="0" presId="urn:microsoft.com/office/officeart/2005/8/layout/pyramid2"/>
    <dgm:cxn modelId="{9C776EB1-FFCF-4112-83B1-A0088653B407}" type="presParOf" srcId="{C2ACF60E-745E-4D82-BD31-97E087BCE97C}" destId="{B4DD0C09-0996-492E-A1BF-7D5E3B2BF96B}" srcOrd="1" destOrd="0" presId="urn:microsoft.com/office/officeart/2005/8/layout/pyramid2"/>
    <dgm:cxn modelId="{89E25503-C85C-450E-8758-AC3F9B7C33F9}" type="presParOf" srcId="{B4DD0C09-0996-492E-A1BF-7D5E3B2BF96B}" destId="{6E9EA7DA-77EF-40D6-90CE-BBDE66DBE1BF}" srcOrd="0" destOrd="0" presId="urn:microsoft.com/office/officeart/2005/8/layout/pyramid2"/>
    <dgm:cxn modelId="{69773A27-0FD1-4F1D-889B-AC58A344FFA3}" type="presParOf" srcId="{B4DD0C09-0996-492E-A1BF-7D5E3B2BF96B}" destId="{C0F6DBF8-8542-4CE5-A9F9-7C9E11A5AF72}" srcOrd="1" destOrd="0" presId="urn:microsoft.com/office/officeart/2005/8/layout/pyramid2"/>
    <dgm:cxn modelId="{F039F835-CA42-467B-8398-3C1CCA931C38}" type="presParOf" srcId="{B4DD0C09-0996-492E-A1BF-7D5E3B2BF96B}" destId="{C56DF6D1-1232-4ED4-B02B-8745DC94165C}" srcOrd="2" destOrd="0" presId="urn:microsoft.com/office/officeart/2005/8/layout/pyramid2"/>
    <dgm:cxn modelId="{1F3CE87C-2065-4948-A141-D3ADFFFAE8C4}" type="presParOf" srcId="{B4DD0C09-0996-492E-A1BF-7D5E3B2BF96B}" destId="{1FD24F99-3C2B-4566-B1C2-E45BB29C29C0}" srcOrd="3" destOrd="0" presId="urn:microsoft.com/office/officeart/2005/8/layout/pyramid2"/>
    <dgm:cxn modelId="{4FC78862-AB6D-4AF3-9954-581815116765}" type="presParOf" srcId="{B4DD0C09-0996-492E-A1BF-7D5E3B2BF96B}" destId="{6D81D4C4-4EEE-4BA1-A63C-54B524FB1C04}" srcOrd="4" destOrd="0" presId="urn:microsoft.com/office/officeart/2005/8/layout/pyramid2"/>
    <dgm:cxn modelId="{723632B4-D571-4739-AAB3-A3C1496AE223}" type="presParOf" srcId="{B4DD0C09-0996-492E-A1BF-7D5E3B2BF96B}" destId="{F9AEF0FB-0223-4CD0-88BA-3C248DB574CC}" srcOrd="5" destOrd="0" presId="urn:microsoft.com/office/officeart/2005/8/layout/pyramid2"/>
  </dgm:cxnLst>
  <dgm:bg>
    <a:solidFill>
      <a:schemeClr val="accent6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1F0ABB-4B22-4CE7-8E3F-1E71158FD4BE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2EDC6F9-A1CE-4B95-92AD-AD23CA2ABC5E}">
      <dgm:prSet/>
      <dgm:spPr/>
      <dgm:t>
        <a:bodyPr/>
        <a:lstStyle/>
        <a:p>
          <a:pPr rtl="0"/>
          <a:r>
            <a:rPr lang="pl-PL" dirty="0" smtClean="0"/>
            <a:t>5 zł za odpady zbierane </a:t>
          </a:r>
          <a:br>
            <a:rPr lang="pl-PL" dirty="0" smtClean="0"/>
          </a:br>
          <a:r>
            <a:rPr lang="pl-PL" dirty="0" smtClean="0"/>
            <a:t>w sposób selektywny</a:t>
          </a:r>
          <a:endParaRPr lang="pl-PL" dirty="0"/>
        </a:p>
      </dgm:t>
    </dgm:pt>
    <dgm:pt modelId="{9CA5E2A0-13E3-4FF9-BCF8-52235A28C518}" type="parTrans" cxnId="{0D3BD3DA-DDD1-4241-AFC6-5BF87C1E6FD4}">
      <dgm:prSet/>
      <dgm:spPr/>
      <dgm:t>
        <a:bodyPr/>
        <a:lstStyle/>
        <a:p>
          <a:endParaRPr lang="pl-PL"/>
        </a:p>
      </dgm:t>
    </dgm:pt>
    <dgm:pt modelId="{66C09755-BEDE-442D-A32F-E18ABE765907}" type="sibTrans" cxnId="{0D3BD3DA-DDD1-4241-AFC6-5BF87C1E6FD4}">
      <dgm:prSet/>
      <dgm:spPr/>
      <dgm:t>
        <a:bodyPr/>
        <a:lstStyle/>
        <a:p>
          <a:endParaRPr lang="pl-PL"/>
        </a:p>
      </dgm:t>
    </dgm:pt>
    <dgm:pt modelId="{E7FF50B6-381B-4D89-AE10-0F4FC836C636}">
      <dgm:prSet/>
      <dgm:spPr/>
      <dgm:t>
        <a:bodyPr/>
        <a:lstStyle/>
        <a:p>
          <a:pPr rtl="0"/>
          <a:r>
            <a:rPr lang="pl-PL" dirty="0" smtClean="0"/>
            <a:t>11 zł za odpady zmieszane </a:t>
          </a:r>
          <a:endParaRPr lang="pl-PL" dirty="0"/>
        </a:p>
      </dgm:t>
    </dgm:pt>
    <dgm:pt modelId="{87C1834F-3E91-45AC-AD87-F21BA36C5AF8}" type="parTrans" cxnId="{11785292-CE26-4065-B3E6-100A06FDE666}">
      <dgm:prSet/>
      <dgm:spPr/>
      <dgm:t>
        <a:bodyPr/>
        <a:lstStyle/>
        <a:p>
          <a:endParaRPr lang="pl-PL"/>
        </a:p>
      </dgm:t>
    </dgm:pt>
    <dgm:pt modelId="{58FB85F7-88C3-47E9-84E1-11BC516EB684}" type="sibTrans" cxnId="{11785292-CE26-4065-B3E6-100A06FDE666}">
      <dgm:prSet/>
      <dgm:spPr/>
      <dgm:t>
        <a:bodyPr/>
        <a:lstStyle/>
        <a:p>
          <a:endParaRPr lang="pl-PL"/>
        </a:p>
      </dgm:t>
    </dgm:pt>
    <dgm:pt modelId="{7DE9D500-4D04-4AD6-9C5F-81D29AE23E26}" type="pres">
      <dgm:prSet presAssocID="{121F0ABB-4B22-4CE7-8E3F-1E71158FD4BE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F0FFB48-9A6C-4866-B780-70098E85BFF7}" type="pres">
      <dgm:prSet presAssocID="{121F0ABB-4B22-4CE7-8E3F-1E71158FD4BE}" presName="divider" presStyleLbl="fgShp" presStyleIdx="0" presStyleCnt="1"/>
      <dgm:spPr/>
    </dgm:pt>
    <dgm:pt modelId="{613123EC-22EA-4FC0-BB76-6D3487087220}" type="pres">
      <dgm:prSet presAssocID="{82EDC6F9-A1CE-4B95-92AD-AD23CA2ABC5E}" presName="downArrow" presStyleLbl="node1" presStyleIdx="0" presStyleCnt="2"/>
      <dgm:spPr>
        <a:solidFill>
          <a:srgbClr val="00B050"/>
        </a:solidFill>
      </dgm:spPr>
    </dgm:pt>
    <dgm:pt modelId="{67F215E8-ACFA-4DFD-95C6-C5C0600C25B3}" type="pres">
      <dgm:prSet presAssocID="{82EDC6F9-A1CE-4B95-92AD-AD23CA2ABC5E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9527DDF-125F-43D9-AB35-389FF35EDCCA}" type="pres">
      <dgm:prSet presAssocID="{E7FF50B6-381B-4D89-AE10-0F4FC836C636}" presName="upArrow" presStyleLbl="node1" presStyleIdx="1" presStyleCnt="2"/>
      <dgm:spPr>
        <a:solidFill>
          <a:srgbClr val="FF0000"/>
        </a:solidFill>
      </dgm:spPr>
    </dgm:pt>
    <dgm:pt modelId="{9EE8FE5E-004C-4CEC-BB15-5B47BC5A1EA7}" type="pres">
      <dgm:prSet presAssocID="{E7FF50B6-381B-4D89-AE10-0F4FC836C636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DF43C33-3831-43BE-ADEC-ACC35D38044A}" type="presOf" srcId="{E7FF50B6-381B-4D89-AE10-0F4FC836C636}" destId="{9EE8FE5E-004C-4CEC-BB15-5B47BC5A1EA7}" srcOrd="0" destOrd="0" presId="urn:microsoft.com/office/officeart/2005/8/layout/arrow3"/>
    <dgm:cxn modelId="{0D3BD3DA-DDD1-4241-AFC6-5BF87C1E6FD4}" srcId="{121F0ABB-4B22-4CE7-8E3F-1E71158FD4BE}" destId="{82EDC6F9-A1CE-4B95-92AD-AD23CA2ABC5E}" srcOrd="0" destOrd="0" parTransId="{9CA5E2A0-13E3-4FF9-BCF8-52235A28C518}" sibTransId="{66C09755-BEDE-442D-A32F-E18ABE765907}"/>
    <dgm:cxn modelId="{09E84198-04AB-457B-ABF0-2AF3CA465DD6}" type="presOf" srcId="{82EDC6F9-A1CE-4B95-92AD-AD23CA2ABC5E}" destId="{67F215E8-ACFA-4DFD-95C6-C5C0600C25B3}" srcOrd="0" destOrd="0" presId="urn:microsoft.com/office/officeart/2005/8/layout/arrow3"/>
    <dgm:cxn modelId="{3C6B4B28-B61C-4735-8586-56BEA4999065}" type="presOf" srcId="{121F0ABB-4B22-4CE7-8E3F-1E71158FD4BE}" destId="{7DE9D500-4D04-4AD6-9C5F-81D29AE23E26}" srcOrd="0" destOrd="0" presId="urn:microsoft.com/office/officeart/2005/8/layout/arrow3"/>
    <dgm:cxn modelId="{11785292-CE26-4065-B3E6-100A06FDE666}" srcId="{121F0ABB-4B22-4CE7-8E3F-1E71158FD4BE}" destId="{E7FF50B6-381B-4D89-AE10-0F4FC836C636}" srcOrd="1" destOrd="0" parTransId="{87C1834F-3E91-45AC-AD87-F21BA36C5AF8}" sibTransId="{58FB85F7-88C3-47E9-84E1-11BC516EB684}"/>
    <dgm:cxn modelId="{76E6BDD3-8FF0-49EA-9958-1227FF23F442}" type="presParOf" srcId="{7DE9D500-4D04-4AD6-9C5F-81D29AE23E26}" destId="{2F0FFB48-9A6C-4866-B780-70098E85BFF7}" srcOrd="0" destOrd="0" presId="urn:microsoft.com/office/officeart/2005/8/layout/arrow3"/>
    <dgm:cxn modelId="{9CDC540A-DF3E-4044-9C0C-5210FF7E2970}" type="presParOf" srcId="{7DE9D500-4D04-4AD6-9C5F-81D29AE23E26}" destId="{613123EC-22EA-4FC0-BB76-6D3487087220}" srcOrd="1" destOrd="0" presId="urn:microsoft.com/office/officeart/2005/8/layout/arrow3"/>
    <dgm:cxn modelId="{E78D8643-9251-4A3D-B3B0-533A882999EE}" type="presParOf" srcId="{7DE9D500-4D04-4AD6-9C5F-81D29AE23E26}" destId="{67F215E8-ACFA-4DFD-95C6-C5C0600C25B3}" srcOrd="2" destOrd="0" presId="urn:microsoft.com/office/officeart/2005/8/layout/arrow3"/>
    <dgm:cxn modelId="{51D00E8E-7A9A-4640-BF18-3846D19361BB}" type="presParOf" srcId="{7DE9D500-4D04-4AD6-9C5F-81D29AE23E26}" destId="{29527DDF-125F-43D9-AB35-389FF35EDCCA}" srcOrd="3" destOrd="0" presId="urn:microsoft.com/office/officeart/2005/8/layout/arrow3"/>
    <dgm:cxn modelId="{18B8DAD1-AAF4-475C-A54D-B9DF115F3180}" type="presParOf" srcId="{7DE9D500-4D04-4AD6-9C5F-81D29AE23E26}" destId="{9EE8FE5E-004C-4CEC-BB15-5B47BC5A1EA7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ED3FB0-7B07-47BB-B368-F498669ECACF}">
      <dsp:nvSpPr>
        <dsp:cNvPr id="0" name=""/>
        <dsp:cNvSpPr/>
      </dsp:nvSpPr>
      <dsp:spPr>
        <a:xfrm>
          <a:off x="0" y="0"/>
          <a:ext cx="5766400" cy="76472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Zapobieganie powstawaniu</a:t>
          </a:r>
          <a:endParaRPr lang="pl-PL" sz="2100" kern="1200" dirty="0"/>
        </a:p>
      </dsp:txBody>
      <dsp:txXfrm>
        <a:off x="0" y="0"/>
        <a:ext cx="4896525" cy="764724"/>
      </dsp:txXfrm>
    </dsp:sp>
    <dsp:sp modelId="{2F211F2C-1341-4EC2-BE4C-BC1A6BE07DD0}">
      <dsp:nvSpPr>
        <dsp:cNvPr id="0" name=""/>
        <dsp:cNvSpPr/>
      </dsp:nvSpPr>
      <dsp:spPr>
        <a:xfrm>
          <a:off x="430607" y="870936"/>
          <a:ext cx="5766400" cy="764724"/>
        </a:xfrm>
        <a:prstGeom prst="roundRect">
          <a:avLst>
            <a:gd name="adj" fmla="val 10000"/>
          </a:avLst>
        </a:prstGeom>
        <a:solidFill>
          <a:schemeClr val="accent2">
            <a:hueOff val="-4331455"/>
            <a:satOff val="3914"/>
            <a:lumOff val="44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Przygotowanie do ponownego użycia</a:t>
          </a:r>
          <a:endParaRPr lang="pl-PL" sz="2100" kern="1200" dirty="0"/>
        </a:p>
      </dsp:txBody>
      <dsp:txXfrm>
        <a:off x="430607" y="870936"/>
        <a:ext cx="4838721" cy="764724"/>
      </dsp:txXfrm>
    </dsp:sp>
    <dsp:sp modelId="{61A90410-BB1C-4CBC-BDE3-F2E57DCBEF9F}">
      <dsp:nvSpPr>
        <dsp:cNvPr id="0" name=""/>
        <dsp:cNvSpPr/>
      </dsp:nvSpPr>
      <dsp:spPr>
        <a:xfrm>
          <a:off x="861215" y="1741873"/>
          <a:ext cx="5766400" cy="764724"/>
        </a:xfrm>
        <a:prstGeom prst="roundRect">
          <a:avLst>
            <a:gd name="adj" fmla="val 10000"/>
          </a:avLst>
        </a:prstGeom>
        <a:solidFill>
          <a:schemeClr val="accent2">
            <a:hueOff val="-8662909"/>
            <a:satOff val="7828"/>
            <a:lumOff val="88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Recykling</a:t>
          </a:r>
          <a:endParaRPr lang="pl-PL" sz="2100" kern="1200" dirty="0"/>
        </a:p>
      </dsp:txBody>
      <dsp:txXfrm>
        <a:off x="861215" y="1741873"/>
        <a:ext cx="4838721" cy="764724"/>
      </dsp:txXfrm>
    </dsp:sp>
    <dsp:sp modelId="{93D5CB9E-CACE-401A-9579-D7D3A3F1532D}">
      <dsp:nvSpPr>
        <dsp:cNvPr id="0" name=""/>
        <dsp:cNvSpPr/>
      </dsp:nvSpPr>
      <dsp:spPr>
        <a:xfrm>
          <a:off x="1149249" y="2612810"/>
          <a:ext cx="6051549" cy="764724"/>
        </a:xfrm>
        <a:prstGeom prst="roundRect">
          <a:avLst>
            <a:gd name="adj" fmla="val 10000"/>
          </a:avLst>
        </a:prstGeom>
        <a:solidFill>
          <a:schemeClr val="accent2">
            <a:hueOff val="-12994363"/>
            <a:satOff val="11743"/>
            <a:lumOff val="132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Inne procesy odzysku np. odzysk energii</a:t>
          </a:r>
          <a:endParaRPr lang="pl-PL" sz="2100" kern="1200" dirty="0"/>
        </a:p>
      </dsp:txBody>
      <dsp:txXfrm>
        <a:off x="1149249" y="2612810"/>
        <a:ext cx="5077996" cy="764724"/>
      </dsp:txXfrm>
    </dsp:sp>
    <dsp:sp modelId="{1EF41A46-1DF2-49E1-BDCF-682F0B4574E1}">
      <dsp:nvSpPr>
        <dsp:cNvPr id="0" name=""/>
        <dsp:cNvSpPr/>
      </dsp:nvSpPr>
      <dsp:spPr>
        <a:xfrm>
          <a:off x="1722431" y="3483747"/>
          <a:ext cx="5766400" cy="764724"/>
        </a:xfrm>
        <a:prstGeom prst="roundRect">
          <a:avLst>
            <a:gd name="adj" fmla="val 10000"/>
          </a:avLst>
        </a:prstGeom>
        <a:solidFill>
          <a:schemeClr val="accent2">
            <a:hueOff val="-17325818"/>
            <a:satOff val="15657"/>
            <a:lumOff val="176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Unieszkodliwianie</a:t>
          </a:r>
          <a:endParaRPr lang="pl-PL" sz="2100" kern="1200" dirty="0"/>
        </a:p>
      </dsp:txBody>
      <dsp:txXfrm>
        <a:off x="1722431" y="3483747"/>
        <a:ext cx="4838721" cy="764724"/>
      </dsp:txXfrm>
    </dsp:sp>
    <dsp:sp modelId="{98AB6F23-13BB-41C2-BA23-0957E7801E33}">
      <dsp:nvSpPr>
        <dsp:cNvPr id="0" name=""/>
        <dsp:cNvSpPr/>
      </dsp:nvSpPr>
      <dsp:spPr>
        <a:xfrm>
          <a:off x="5269329" y="558674"/>
          <a:ext cx="497071" cy="49707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300" kern="1200"/>
        </a:p>
      </dsp:txBody>
      <dsp:txXfrm>
        <a:off x="5269329" y="558674"/>
        <a:ext cx="497071" cy="497071"/>
      </dsp:txXfrm>
    </dsp:sp>
    <dsp:sp modelId="{ECFAF17C-AEAC-4BA3-AFAB-C624780B5D7C}">
      <dsp:nvSpPr>
        <dsp:cNvPr id="0" name=""/>
        <dsp:cNvSpPr/>
      </dsp:nvSpPr>
      <dsp:spPr>
        <a:xfrm>
          <a:off x="5699937" y="1429610"/>
          <a:ext cx="497071" cy="49707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6273853"/>
            <a:satOff val="8619"/>
            <a:lumOff val="487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-6273853"/>
              <a:satOff val="8619"/>
              <a:lumOff val="4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300" kern="1200"/>
        </a:p>
      </dsp:txBody>
      <dsp:txXfrm>
        <a:off x="5699937" y="1429610"/>
        <a:ext cx="497071" cy="497071"/>
      </dsp:txXfrm>
    </dsp:sp>
    <dsp:sp modelId="{CF1AD2A0-D7A4-4052-896C-6D8569E3775B}">
      <dsp:nvSpPr>
        <dsp:cNvPr id="0" name=""/>
        <dsp:cNvSpPr/>
      </dsp:nvSpPr>
      <dsp:spPr>
        <a:xfrm>
          <a:off x="6130545" y="2287802"/>
          <a:ext cx="497071" cy="49707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2547707"/>
            <a:satOff val="17238"/>
            <a:lumOff val="974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-12547707"/>
              <a:satOff val="17238"/>
              <a:lumOff val="9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300" kern="1200"/>
        </a:p>
      </dsp:txBody>
      <dsp:txXfrm>
        <a:off x="6130545" y="2287802"/>
        <a:ext cx="497071" cy="497071"/>
      </dsp:txXfrm>
    </dsp:sp>
    <dsp:sp modelId="{129188D7-9D72-439D-A3AB-AB9165976689}">
      <dsp:nvSpPr>
        <dsp:cNvPr id="0" name=""/>
        <dsp:cNvSpPr/>
      </dsp:nvSpPr>
      <dsp:spPr>
        <a:xfrm>
          <a:off x="6561152" y="3167235"/>
          <a:ext cx="497071" cy="49707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8821559"/>
            <a:satOff val="25857"/>
            <a:lumOff val="1461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-18821559"/>
              <a:satOff val="25857"/>
              <a:lumOff val="14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300" kern="1200"/>
        </a:p>
      </dsp:txBody>
      <dsp:txXfrm>
        <a:off x="6561152" y="3167235"/>
        <a:ext cx="497071" cy="49707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6A8425-39D3-414D-AE58-A27B4BA5A121}">
      <dsp:nvSpPr>
        <dsp:cNvPr id="0" name=""/>
        <dsp:cNvSpPr/>
      </dsp:nvSpPr>
      <dsp:spPr>
        <a:xfrm>
          <a:off x="0" y="83510"/>
          <a:ext cx="8496944" cy="129614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9AB8B3-DCC3-4259-8475-FA6631CA261B}">
      <dsp:nvSpPr>
        <dsp:cNvPr id="0" name=""/>
        <dsp:cNvSpPr/>
      </dsp:nvSpPr>
      <dsp:spPr>
        <a:xfrm>
          <a:off x="255298" y="172819"/>
          <a:ext cx="1766683" cy="950505"/>
        </a:xfrm>
        <a:prstGeom prst="roundRect">
          <a:avLst>
            <a:gd name="adj" fmla="val 10000"/>
          </a:avLst>
        </a:prstGeom>
        <a:solidFill>
          <a:srgbClr val="FFFF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8DED5A-31BE-422A-A7C4-D9AD1055644D}">
      <dsp:nvSpPr>
        <dsp:cNvPr id="0" name=""/>
        <dsp:cNvSpPr/>
      </dsp:nvSpPr>
      <dsp:spPr>
        <a:xfrm rot="10800000">
          <a:off x="255298" y="1296144"/>
          <a:ext cx="1766683" cy="1584176"/>
        </a:xfrm>
        <a:prstGeom prst="round2SameRect">
          <a:avLst>
            <a:gd name="adj1" fmla="val 10500"/>
            <a:gd name="adj2" fmla="val 0"/>
          </a:avLst>
        </a:prstGeom>
        <a:solidFill>
          <a:srgbClr val="FFFF00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solidFill>
                <a:schemeClr val="tx1"/>
              </a:solidFill>
              <a:latin typeface="Bookman Old Style" pitchFamily="18" charset="0"/>
            </a:rPr>
            <a:t>ŻÓŁTY </a:t>
          </a:r>
        </a:p>
        <a:p>
          <a:pPr lvl="0" algn="ctr" defTabSz="8001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solidFill>
                <a:schemeClr val="tx1"/>
              </a:solidFill>
              <a:latin typeface="Bookman Old Style" pitchFamily="18" charset="0"/>
            </a:rPr>
            <a:t>– SUROWCE SUCHE</a:t>
          </a:r>
          <a:endParaRPr lang="pl-PL" sz="1800" b="1" kern="1200" dirty="0">
            <a:solidFill>
              <a:schemeClr val="tx1"/>
            </a:solidFill>
            <a:latin typeface="Bookman Old Style" pitchFamily="18" charset="0"/>
          </a:endParaRPr>
        </a:p>
      </dsp:txBody>
      <dsp:txXfrm rot="10800000">
        <a:off x="255298" y="1296144"/>
        <a:ext cx="1766683" cy="1584176"/>
      </dsp:txXfrm>
    </dsp:sp>
    <dsp:sp modelId="{D417109A-5573-45B0-9975-56EC6F1C9900}">
      <dsp:nvSpPr>
        <dsp:cNvPr id="0" name=""/>
        <dsp:cNvSpPr/>
      </dsp:nvSpPr>
      <dsp:spPr>
        <a:xfrm>
          <a:off x="2248886" y="172819"/>
          <a:ext cx="1766683" cy="950505"/>
        </a:xfrm>
        <a:prstGeom prst="roundRect">
          <a:avLst>
            <a:gd name="adj" fmla="val 10000"/>
          </a:avLst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DD9D74-F37D-4CB7-8159-EA77CF65DC41}">
      <dsp:nvSpPr>
        <dsp:cNvPr id="0" name=""/>
        <dsp:cNvSpPr/>
      </dsp:nvSpPr>
      <dsp:spPr>
        <a:xfrm rot="10800000">
          <a:off x="2198650" y="1296144"/>
          <a:ext cx="1867155" cy="1584176"/>
        </a:xfrm>
        <a:prstGeom prst="round2SameRect">
          <a:avLst>
            <a:gd name="adj1" fmla="val 10500"/>
            <a:gd name="adj2" fmla="val 0"/>
          </a:avLst>
        </a:prstGeom>
        <a:solidFill>
          <a:schemeClr val="accent3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600" b="1" i="0" kern="1200" baseline="0" dirty="0" smtClean="0">
              <a:solidFill>
                <a:schemeClr val="tx1"/>
              </a:solidFill>
              <a:latin typeface="Bookman Old Style" pitchFamily="18" charset="0"/>
            </a:rPr>
            <a:t>POMARAŃCZOWY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600" b="1" i="0" kern="1200" baseline="0" dirty="0" smtClean="0">
              <a:solidFill>
                <a:schemeClr val="tx1"/>
              </a:solidFill>
              <a:latin typeface="Bookman Old Style" pitchFamily="18" charset="0"/>
            </a:rPr>
            <a:t> – OPAKOWANIA SZKLANE</a:t>
          </a:r>
          <a:endParaRPr lang="pl-PL" sz="1600" b="1" kern="1200" dirty="0" smtClean="0">
            <a:solidFill>
              <a:schemeClr val="tx1"/>
            </a:solidFill>
            <a:latin typeface="Bookman Old Style" pitchFamily="18" charset="0"/>
          </a:endParaRPr>
        </a:p>
      </dsp:txBody>
      <dsp:txXfrm rot="10800000">
        <a:off x="2198650" y="1296144"/>
        <a:ext cx="1867155" cy="1584176"/>
      </dsp:txXfrm>
    </dsp:sp>
    <dsp:sp modelId="{F92E5439-4862-49C1-83F3-B6CC7385C54D}">
      <dsp:nvSpPr>
        <dsp:cNvPr id="0" name=""/>
        <dsp:cNvSpPr/>
      </dsp:nvSpPr>
      <dsp:spPr>
        <a:xfrm>
          <a:off x="4242474" y="172819"/>
          <a:ext cx="1766683" cy="950505"/>
        </a:xfrm>
        <a:prstGeom prst="roundRect">
          <a:avLst>
            <a:gd name="adj" fmla="val 10000"/>
          </a:avLst>
        </a:prstGeom>
        <a:solidFill>
          <a:schemeClr val="accent3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ED8FF4-B6E3-4E7C-B061-E21080145848}">
      <dsp:nvSpPr>
        <dsp:cNvPr id="0" name=""/>
        <dsp:cNvSpPr/>
      </dsp:nvSpPr>
      <dsp:spPr>
        <a:xfrm rot="10800000">
          <a:off x="4242474" y="1296144"/>
          <a:ext cx="1766683" cy="1584176"/>
        </a:xfrm>
        <a:prstGeom prst="round2SameRect">
          <a:avLst>
            <a:gd name="adj1" fmla="val 10500"/>
            <a:gd name="adj2" fmla="val 0"/>
          </a:avLst>
        </a:prstGeom>
        <a:solidFill>
          <a:schemeClr val="accent3">
            <a:lumMod val="50000"/>
          </a:schemeClr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b="1" i="0" kern="1200" baseline="0" dirty="0" smtClean="0">
            <a:solidFill>
              <a:schemeClr val="tx1"/>
            </a:solidFill>
            <a:latin typeface="Bookman Old Style" pitchFamily="18" charset="0"/>
          </a:endParaRP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i="0" kern="1200" baseline="0" dirty="0" smtClean="0">
              <a:solidFill>
                <a:schemeClr val="tx1"/>
              </a:solidFill>
              <a:latin typeface="Bookman Old Style" pitchFamily="18" charset="0"/>
            </a:rPr>
            <a:t>BRĄZOWY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i="0" kern="1200" baseline="0" dirty="0" smtClean="0">
              <a:solidFill>
                <a:schemeClr val="tx1"/>
              </a:solidFill>
              <a:latin typeface="Bookman Old Style" pitchFamily="18" charset="0"/>
            </a:rPr>
            <a:t>– BIOODPADY</a:t>
          </a:r>
          <a:endParaRPr lang="pl-PL" sz="1600" b="1" kern="1200" dirty="0">
            <a:solidFill>
              <a:schemeClr val="tx1"/>
            </a:solidFill>
            <a:latin typeface="Bookman Old Style" pitchFamily="18" charset="0"/>
          </a:endParaRPr>
        </a:p>
      </dsp:txBody>
      <dsp:txXfrm rot="10800000">
        <a:off x="4242474" y="1296144"/>
        <a:ext cx="1766683" cy="1584176"/>
      </dsp:txXfrm>
    </dsp:sp>
    <dsp:sp modelId="{A74C599F-427C-48F2-91E1-33961388152E}">
      <dsp:nvSpPr>
        <dsp:cNvPr id="0" name=""/>
        <dsp:cNvSpPr/>
      </dsp:nvSpPr>
      <dsp:spPr>
        <a:xfrm>
          <a:off x="6354562" y="167011"/>
          <a:ext cx="1766683" cy="950505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5A50A5-E5BF-427B-BFDE-B1AB227A4E05}">
      <dsp:nvSpPr>
        <dsp:cNvPr id="0" name=""/>
        <dsp:cNvSpPr/>
      </dsp:nvSpPr>
      <dsp:spPr>
        <a:xfrm rot="10800000">
          <a:off x="6185826" y="1296144"/>
          <a:ext cx="2055819" cy="1584176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0" marR="0" lvl="0" indent="0" algn="ctr" defTabSz="7112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pl-PL" sz="1400" b="0" i="0" kern="1200" baseline="0" dirty="0" smtClean="0"/>
            <a:t> </a:t>
          </a:r>
          <a:r>
            <a:rPr lang="pl-PL" sz="1800" b="1" i="0" kern="1200" baseline="0" dirty="0" smtClean="0">
              <a:solidFill>
                <a:schemeClr val="tx1"/>
              </a:solidFill>
              <a:latin typeface="Bookman Old Style" pitchFamily="18" charset="0"/>
            </a:rPr>
            <a:t>ZIELONY </a:t>
          </a:r>
        </a:p>
        <a:p>
          <a:pPr marL="0" marR="0" lvl="0" indent="0" algn="ctr" defTabSz="7112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pl-PL" sz="1800" b="1" i="0" kern="1200" baseline="0" dirty="0" smtClean="0">
              <a:solidFill>
                <a:schemeClr val="tx1"/>
              </a:solidFill>
              <a:latin typeface="Bookman Old Style" pitchFamily="18" charset="0"/>
            </a:rPr>
            <a:t>– ODPADY KOMUNALNE ZMIESZANE  </a:t>
          </a:r>
          <a:endParaRPr lang="pl-PL" sz="1800" b="1" kern="1200" dirty="0" smtClean="0">
            <a:solidFill>
              <a:schemeClr val="tx1"/>
            </a:solidFill>
            <a:latin typeface="Bookman Old Style" pitchFamily="18" charset="0"/>
          </a:endParaRPr>
        </a:p>
        <a:p>
          <a:pPr lvl="0" algn="ctr" defTabSz="7112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pl-PL" sz="1800" b="1" i="0" kern="1200" baseline="0" dirty="0">
            <a:solidFill>
              <a:schemeClr val="tx1"/>
            </a:solidFill>
            <a:latin typeface="Bookman Old Style" pitchFamily="18" charset="0"/>
          </a:endParaRPr>
        </a:p>
      </dsp:txBody>
      <dsp:txXfrm rot="10800000">
        <a:off x="6185826" y="1296144"/>
        <a:ext cx="2055819" cy="158417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3D9FF2-06DD-45A3-BA18-94A1CDFBC52E}">
      <dsp:nvSpPr>
        <dsp:cNvPr id="0" name=""/>
        <dsp:cNvSpPr/>
      </dsp:nvSpPr>
      <dsp:spPr>
        <a:xfrm>
          <a:off x="775682" y="0"/>
          <a:ext cx="5400600" cy="5400600"/>
        </a:xfrm>
        <a:prstGeom prst="triangle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E9EA7DA-77EF-40D6-90CE-BBDE66DBE1BF}">
      <dsp:nvSpPr>
        <dsp:cNvPr id="0" name=""/>
        <dsp:cNvSpPr/>
      </dsp:nvSpPr>
      <dsp:spPr>
        <a:xfrm>
          <a:off x="3441581" y="360043"/>
          <a:ext cx="3510390" cy="12784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solidFill>
                <a:schemeClr val="accent3"/>
              </a:solidFill>
            </a:rPr>
            <a:t>Odpady surowcowe</a:t>
          </a:r>
        </a:p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247,55 Mg - 13%</a:t>
          </a:r>
        </a:p>
      </dsp:txBody>
      <dsp:txXfrm>
        <a:off x="3441581" y="360043"/>
        <a:ext cx="3510390" cy="1278423"/>
      </dsp:txXfrm>
    </dsp:sp>
    <dsp:sp modelId="{C56DF6D1-1232-4ED4-B02B-8745DC94165C}">
      <dsp:nvSpPr>
        <dsp:cNvPr id="0" name=""/>
        <dsp:cNvSpPr/>
      </dsp:nvSpPr>
      <dsp:spPr>
        <a:xfrm>
          <a:off x="3441581" y="2016225"/>
          <a:ext cx="3510390" cy="12784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shade val="50000"/>
              <a:hueOff val="-202828"/>
              <a:satOff val="-29832"/>
              <a:lumOff val="32798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solidFill>
                <a:schemeClr val="accent1">
                  <a:lumMod val="50000"/>
                </a:schemeClr>
              </a:solidFill>
            </a:rPr>
            <a:t>Odpady ulegające biodegradacji</a:t>
          </a:r>
        </a:p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324,74 Mg - 18%</a:t>
          </a:r>
        </a:p>
      </dsp:txBody>
      <dsp:txXfrm>
        <a:off x="3441581" y="2016225"/>
        <a:ext cx="3510390" cy="1278423"/>
      </dsp:txXfrm>
    </dsp:sp>
    <dsp:sp modelId="{6D81D4C4-4EEE-4BA1-A63C-54B524FB1C04}">
      <dsp:nvSpPr>
        <dsp:cNvPr id="0" name=""/>
        <dsp:cNvSpPr/>
      </dsp:nvSpPr>
      <dsp:spPr>
        <a:xfrm>
          <a:off x="3513579" y="3744413"/>
          <a:ext cx="3510390" cy="12784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shade val="50000"/>
              <a:hueOff val="-202828"/>
              <a:satOff val="-29832"/>
              <a:lumOff val="32798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5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800" b="1" kern="1200" dirty="0" smtClean="0">
              <a:solidFill>
                <a:srgbClr val="C00000"/>
              </a:solidFill>
            </a:rPr>
            <a:t>Zmieszane odpady komunalne</a:t>
          </a:r>
        </a:p>
        <a:p>
          <a:pPr marL="0" marR="0" lvl="0" indent="0" algn="ctr" defTabSz="914400" eaLnBrk="1" fontAlgn="auto" latinLnBrk="0" hangingPunct="1">
            <a:lnSpc>
              <a:spcPct val="15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800" kern="1200" dirty="0" smtClean="0"/>
            <a:t>1221,35 Mg  - 66%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700" kern="1200" dirty="0"/>
        </a:p>
      </dsp:txBody>
      <dsp:txXfrm>
        <a:off x="3513579" y="3744413"/>
        <a:ext cx="3510390" cy="127842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0FFB48-9A6C-4866-B780-70098E85BFF7}">
      <dsp:nvSpPr>
        <dsp:cNvPr id="0" name=""/>
        <dsp:cNvSpPr/>
      </dsp:nvSpPr>
      <dsp:spPr>
        <a:xfrm rot="21300000">
          <a:off x="21655" y="1398625"/>
          <a:ext cx="7013473" cy="803148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3123EC-22EA-4FC0-BB76-6D3487087220}">
      <dsp:nvSpPr>
        <dsp:cNvPr id="0" name=""/>
        <dsp:cNvSpPr/>
      </dsp:nvSpPr>
      <dsp:spPr>
        <a:xfrm>
          <a:off x="846814" y="180020"/>
          <a:ext cx="2117035" cy="1440160"/>
        </a:xfrm>
        <a:prstGeom prst="downArrow">
          <a:avLst/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F215E8-ACFA-4DFD-95C6-C5C0600C25B3}">
      <dsp:nvSpPr>
        <dsp:cNvPr id="0" name=""/>
        <dsp:cNvSpPr/>
      </dsp:nvSpPr>
      <dsp:spPr>
        <a:xfrm>
          <a:off x="3740095" y="0"/>
          <a:ext cx="2258170" cy="15121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5 zł za odpady zbierane </a:t>
          </a:r>
          <a:br>
            <a:rPr lang="pl-PL" sz="2200" kern="1200" dirty="0" smtClean="0"/>
          </a:br>
          <a:r>
            <a:rPr lang="pl-PL" sz="2200" kern="1200" dirty="0" smtClean="0"/>
            <a:t>w sposób selektywny</a:t>
          </a:r>
          <a:endParaRPr lang="pl-PL" sz="2200" kern="1200" dirty="0"/>
        </a:p>
      </dsp:txBody>
      <dsp:txXfrm>
        <a:off x="3740095" y="0"/>
        <a:ext cx="2258170" cy="1512168"/>
      </dsp:txXfrm>
    </dsp:sp>
    <dsp:sp modelId="{29527DDF-125F-43D9-AB35-389FF35EDCCA}">
      <dsp:nvSpPr>
        <dsp:cNvPr id="0" name=""/>
        <dsp:cNvSpPr/>
      </dsp:nvSpPr>
      <dsp:spPr>
        <a:xfrm>
          <a:off x="4092934" y="1980220"/>
          <a:ext cx="2117035" cy="1440160"/>
        </a:xfrm>
        <a:prstGeom prst="upArrow">
          <a:avLst/>
        </a:prstGeom>
        <a:solidFill>
          <a:srgbClr val="FF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E8FE5E-004C-4CEC-BB15-5B47BC5A1EA7}">
      <dsp:nvSpPr>
        <dsp:cNvPr id="0" name=""/>
        <dsp:cNvSpPr/>
      </dsp:nvSpPr>
      <dsp:spPr>
        <a:xfrm>
          <a:off x="1058517" y="2088232"/>
          <a:ext cx="2258170" cy="15121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11 zł za odpady zmieszane </a:t>
          </a:r>
          <a:endParaRPr lang="pl-PL" sz="2200" kern="1200" dirty="0"/>
        </a:p>
      </dsp:txBody>
      <dsp:txXfrm>
        <a:off x="1058517" y="2088232"/>
        <a:ext cx="2258170" cy="15121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95404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r">
              <a:defRPr sz="1200"/>
            </a:lvl1pPr>
          </a:lstStyle>
          <a:p>
            <a:fld id="{B68E242F-8FE4-4709-B296-00641490F8E0}" type="datetimeFigureOut">
              <a:rPr lang="pl-PL" smtClean="0"/>
              <a:pPr/>
              <a:t>2013-07-29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95404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r">
              <a:defRPr sz="1200"/>
            </a:lvl1pPr>
          </a:lstStyle>
          <a:p>
            <a:fld id="{C8E34BC9-AE77-484D-AB67-98B59FDF3E0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r">
              <a:defRPr sz="1200"/>
            </a:lvl1pPr>
          </a:lstStyle>
          <a:p>
            <a:fld id="{80185198-DF62-4A58-98B7-1237F1B358C6}" type="datetimeFigureOut">
              <a:rPr lang="pl-PL" smtClean="0"/>
              <a:pPr/>
              <a:t>2013-07-29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723900"/>
            <a:ext cx="4826000" cy="3621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76" tIns="47238" rIns="94476" bIns="47238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7705" y="4586963"/>
            <a:ext cx="5501640" cy="4345543"/>
          </a:xfrm>
          <a:prstGeom prst="rect">
            <a:avLst/>
          </a:prstGeom>
        </p:spPr>
        <p:txBody>
          <a:bodyPr vert="horz" lIns="94476" tIns="47238" rIns="94476" bIns="47238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95404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r">
              <a:defRPr sz="1200"/>
            </a:lvl1pPr>
          </a:lstStyle>
          <a:p>
            <a:fld id="{31D37B59-5A6A-4D55-A8A6-7EE39E10580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7705" y="4586964"/>
            <a:ext cx="5501640" cy="1249530"/>
          </a:xfrm>
        </p:spPr>
        <p:txBody>
          <a:bodyPr>
            <a:normAutofit/>
          </a:bodyPr>
          <a:lstStyle/>
          <a:p>
            <a:pPr algn="just"/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7B59-5A6A-4D55-A8A6-7EE39E105801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7B59-5A6A-4D55-A8A6-7EE39E105801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7B59-5A6A-4D55-A8A6-7EE39E105801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7B59-5A6A-4D55-A8A6-7EE39E105801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7B59-5A6A-4D55-A8A6-7EE39E105801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7B59-5A6A-4D55-A8A6-7EE39E105801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7B59-5A6A-4D55-A8A6-7EE39E105801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b="1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7B59-5A6A-4D55-A8A6-7EE39E105801}" type="slidenum">
              <a:rPr lang="pl-PL" smtClean="0"/>
              <a:pPr/>
              <a:t>18</a:t>
            </a:fld>
            <a:endParaRPr 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7B59-5A6A-4D55-A8A6-7EE39E105801}" type="slidenum">
              <a:rPr lang="pl-PL" smtClean="0"/>
              <a:pPr/>
              <a:t>19</a:t>
            </a:fld>
            <a:endParaRPr lang="pl-P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342181" y="4586963"/>
            <a:ext cx="6192688" cy="4705914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pl-PL" sz="800" dirty="0" smtClean="0">
              <a:latin typeface="Bookman Old Style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7B59-5A6A-4D55-A8A6-7EE39E105801}" type="slidenum">
              <a:rPr lang="pl-PL" smtClean="0"/>
              <a:pPr/>
              <a:t>20</a:t>
            </a:fld>
            <a:endParaRPr lang="pl-P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7B59-5A6A-4D55-A8A6-7EE39E105801}" type="slidenum">
              <a:rPr lang="pl-PL" smtClean="0"/>
              <a:pPr/>
              <a:t>21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7705" y="4586964"/>
            <a:ext cx="5501640" cy="1321538"/>
          </a:xfrm>
        </p:spPr>
        <p:txBody>
          <a:bodyPr>
            <a:normAutofit lnSpcReduction="10000"/>
          </a:bodyPr>
          <a:lstStyle/>
          <a:p>
            <a:pPr algn="just"/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7B59-5A6A-4D55-A8A6-7EE39E105801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7B59-5A6A-4D55-A8A6-7EE39E105801}" type="slidenum">
              <a:rPr lang="pl-PL" smtClean="0"/>
              <a:pPr/>
              <a:t>22</a:t>
            </a:fld>
            <a:endParaRPr lang="pl-P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endParaRPr lang="pl-PL" dirty="0">
              <a:latin typeface="Bookman Old Style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7B59-5A6A-4D55-A8A6-7EE39E105801}" type="slidenum">
              <a:rPr lang="pl-PL" smtClean="0"/>
              <a:pPr/>
              <a:t>23</a:t>
            </a:fld>
            <a:endParaRPr lang="pl-P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7B59-5A6A-4D55-A8A6-7EE39E105801}" type="slidenum">
              <a:rPr lang="pl-PL" smtClean="0"/>
              <a:pPr/>
              <a:t>25</a:t>
            </a:fld>
            <a:endParaRPr lang="pl-P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7B59-5A6A-4D55-A8A6-7EE39E105801}" type="slidenum">
              <a:rPr lang="pl-PL" smtClean="0"/>
              <a:pPr/>
              <a:t>26</a:t>
            </a:fld>
            <a:endParaRPr lang="pl-P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7B59-5A6A-4D55-A8A6-7EE39E105801}" type="slidenum">
              <a:rPr lang="pl-PL" smtClean="0"/>
              <a:pPr/>
              <a:t>27</a:t>
            </a:fld>
            <a:endParaRPr lang="pl-P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7B59-5A6A-4D55-A8A6-7EE39E105801}" type="slidenum">
              <a:rPr lang="pl-PL" smtClean="0"/>
              <a:pPr/>
              <a:t>28</a:t>
            </a:fld>
            <a:endParaRPr lang="pl-P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7B59-5A6A-4D55-A8A6-7EE39E105801}" type="slidenum">
              <a:rPr lang="pl-PL" smtClean="0"/>
              <a:pPr/>
              <a:t>29</a:t>
            </a:fld>
            <a:endParaRPr lang="pl-P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7B59-5A6A-4D55-A8A6-7EE39E105801}" type="slidenum">
              <a:rPr lang="pl-PL" smtClean="0"/>
              <a:pPr/>
              <a:t>30</a:t>
            </a:fld>
            <a:endParaRPr lang="pl-P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7B59-5A6A-4D55-A8A6-7EE39E105801}" type="slidenum">
              <a:rPr lang="pl-PL" smtClean="0"/>
              <a:pPr/>
              <a:t>31</a:t>
            </a:fld>
            <a:endParaRPr lang="pl-P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702221" y="4612357"/>
            <a:ext cx="5501640" cy="4345543"/>
          </a:xfrm>
        </p:spPr>
        <p:txBody>
          <a:bodyPr>
            <a:normAutofit/>
          </a:bodyPr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7B59-5A6A-4D55-A8A6-7EE39E105801}" type="slidenum">
              <a:rPr lang="pl-PL" smtClean="0"/>
              <a:pPr/>
              <a:t>32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7705" y="4586964"/>
            <a:ext cx="5501640" cy="3841818"/>
          </a:xfrm>
        </p:spPr>
        <p:txBody>
          <a:bodyPr>
            <a:normAutofit fontScale="85000" lnSpcReduction="10000"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7B59-5A6A-4D55-A8A6-7EE39E105801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7B59-5A6A-4D55-A8A6-7EE39E105801}" type="slidenum">
              <a:rPr lang="pl-PL" smtClean="0"/>
              <a:pPr/>
              <a:t>33</a:t>
            </a:fld>
            <a:endParaRPr lang="pl-P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7705" y="4586964"/>
            <a:ext cx="5501640" cy="529450"/>
          </a:xfrm>
        </p:spPr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7B59-5A6A-4D55-A8A6-7EE39E105801}" type="slidenum">
              <a:rPr lang="pl-PL" smtClean="0"/>
              <a:pPr/>
              <a:t>34</a:t>
            </a:fld>
            <a:endParaRPr lang="pl-P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7B59-5A6A-4D55-A8A6-7EE39E105801}" type="slidenum">
              <a:rPr lang="pl-PL" smtClean="0"/>
              <a:pPr/>
              <a:t>35</a:t>
            </a:fld>
            <a:endParaRPr lang="pl-P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7B59-5A6A-4D55-A8A6-7EE39E105801}" type="slidenum">
              <a:rPr lang="pl-PL" smtClean="0"/>
              <a:pPr/>
              <a:t>36</a:t>
            </a:fld>
            <a:endParaRPr lang="pl-PL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7B59-5A6A-4D55-A8A6-7EE39E105801}" type="slidenum">
              <a:rPr lang="pl-PL" smtClean="0"/>
              <a:pPr/>
              <a:t>37</a:t>
            </a:fld>
            <a:endParaRPr lang="pl-PL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7B59-5A6A-4D55-A8A6-7EE39E105801}" type="slidenum">
              <a:rPr lang="pl-PL" smtClean="0"/>
              <a:pPr/>
              <a:t>38</a:t>
            </a:fld>
            <a:endParaRPr lang="pl-PL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7B59-5A6A-4D55-A8A6-7EE39E105801}" type="slidenum">
              <a:rPr lang="pl-PL" smtClean="0"/>
              <a:pPr/>
              <a:t>39</a:t>
            </a:fld>
            <a:endParaRPr lang="pl-PL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7B59-5A6A-4D55-A8A6-7EE39E105801}" type="slidenum">
              <a:rPr lang="pl-PL" smtClean="0"/>
              <a:pPr/>
              <a:t>40</a:t>
            </a:fld>
            <a:endParaRPr lang="pl-PL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7B59-5A6A-4D55-A8A6-7EE39E105801}" type="slidenum">
              <a:rPr lang="pl-PL" smtClean="0"/>
              <a:pPr/>
              <a:t>41</a:t>
            </a:fld>
            <a:endParaRPr lang="pl-PL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7B59-5A6A-4D55-A8A6-7EE39E105801}" type="slidenum">
              <a:rPr lang="pl-PL" smtClean="0"/>
              <a:pPr/>
              <a:t>42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7B59-5A6A-4D55-A8A6-7EE39E105801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7B59-5A6A-4D55-A8A6-7EE39E105801}" type="slidenum">
              <a:rPr lang="pl-PL" smtClean="0"/>
              <a:pPr/>
              <a:t>43</a:t>
            </a:fld>
            <a:endParaRPr lang="pl-PL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270173" y="4324325"/>
            <a:ext cx="6336704" cy="4345543"/>
          </a:xfrm>
        </p:spPr>
        <p:txBody>
          <a:bodyPr>
            <a:noAutofit/>
          </a:bodyPr>
          <a:lstStyle/>
          <a:p>
            <a:pPr algn="just"/>
            <a:endParaRPr lang="pl-PL" sz="9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7B59-5A6A-4D55-A8A6-7EE39E105801}" type="slidenum">
              <a:rPr lang="pl-PL" smtClean="0"/>
              <a:pPr/>
              <a:t>44</a:t>
            </a:fld>
            <a:endParaRPr lang="pl-PL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7B59-5A6A-4D55-A8A6-7EE39E105801}" type="slidenum">
              <a:rPr lang="pl-PL" smtClean="0"/>
              <a:pPr/>
              <a:t>46</a:t>
            </a:fld>
            <a:endParaRPr lang="pl-PL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7B59-5A6A-4D55-A8A6-7EE39E105801}" type="slidenum">
              <a:rPr lang="pl-PL" smtClean="0"/>
              <a:pPr/>
              <a:t>47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7B59-5A6A-4D55-A8A6-7EE39E105801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7B59-5A6A-4D55-A8A6-7EE39E105801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7B59-5A6A-4D55-A8A6-7EE39E105801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7B59-5A6A-4D55-A8A6-7EE39E105801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7B59-5A6A-4D55-A8A6-7EE39E105801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8429-4953-41C9-96E1-A3CC23F6913B}" type="datetimeFigureOut">
              <a:rPr lang="pl-PL" smtClean="0"/>
              <a:pPr/>
              <a:t>2013-07-29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EA4877C-EE50-4AB5-B055-AB7EC59A22D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8429-4953-41C9-96E1-A3CC23F6913B}" type="datetimeFigureOut">
              <a:rPr lang="pl-PL" smtClean="0"/>
              <a:pPr/>
              <a:t>2013-07-29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877C-EE50-4AB5-B055-AB7EC59A22D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8429-4953-41C9-96E1-A3CC23F6913B}" type="datetimeFigureOut">
              <a:rPr lang="pl-PL" smtClean="0"/>
              <a:pPr/>
              <a:t>2013-07-29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877C-EE50-4AB5-B055-AB7EC59A22D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8429-4953-41C9-96E1-A3CC23F6913B}" type="datetimeFigureOut">
              <a:rPr lang="pl-PL" smtClean="0"/>
              <a:pPr/>
              <a:t>2013-07-29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877C-EE50-4AB5-B055-AB7EC59A22D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8429-4953-41C9-96E1-A3CC23F6913B}" type="datetimeFigureOut">
              <a:rPr lang="pl-PL" smtClean="0"/>
              <a:pPr/>
              <a:t>2013-07-29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EA4877C-EE50-4AB5-B055-AB7EC59A22D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8429-4953-41C9-96E1-A3CC23F6913B}" type="datetimeFigureOut">
              <a:rPr lang="pl-PL" smtClean="0"/>
              <a:pPr/>
              <a:t>2013-07-29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877C-EE50-4AB5-B055-AB7EC59A22D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8429-4953-41C9-96E1-A3CC23F6913B}" type="datetimeFigureOut">
              <a:rPr lang="pl-PL" smtClean="0"/>
              <a:pPr/>
              <a:t>2013-07-29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877C-EE50-4AB5-B055-AB7EC59A22D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8429-4953-41C9-96E1-A3CC23F6913B}" type="datetimeFigureOut">
              <a:rPr lang="pl-PL" smtClean="0"/>
              <a:pPr/>
              <a:t>2013-07-29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877C-EE50-4AB5-B055-AB7EC59A22D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8429-4953-41C9-96E1-A3CC23F6913B}" type="datetimeFigureOut">
              <a:rPr lang="pl-PL" smtClean="0"/>
              <a:pPr/>
              <a:t>2013-07-29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877C-EE50-4AB5-B055-AB7EC59A22D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8429-4953-41C9-96E1-A3CC23F6913B}" type="datetimeFigureOut">
              <a:rPr lang="pl-PL" smtClean="0"/>
              <a:pPr/>
              <a:t>2013-07-29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877C-EE50-4AB5-B055-AB7EC59A22D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8429-4953-41C9-96E1-A3CC23F6913B}" type="datetimeFigureOut">
              <a:rPr lang="pl-PL" smtClean="0"/>
              <a:pPr/>
              <a:t>2013-07-29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EA4877C-EE50-4AB5-B055-AB7EC59A22D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A488429-4953-41C9-96E1-A3CC23F6913B}" type="datetimeFigureOut">
              <a:rPr lang="pl-PL" smtClean="0"/>
              <a:pPr/>
              <a:t>2013-07-29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EA4877C-EE50-4AB5-B055-AB7EC59A22D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ransition>
    <p:random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sawerow.bip.cc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55776" y="980728"/>
            <a:ext cx="6300536" cy="436510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b="1" i="1" dirty="0" smtClean="0">
                <a:solidFill>
                  <a:schemeClr val="tx1"/>
                </a:solidFill>
                <a:latin typeface="Book Antiqua" pitchFamily="18" charset="0"/>
              </a:rPr>
              <a:t>Wdrażanie nowego </a:t>
            </a:r>
            <a:br>
              <a:rPr lang="pl-PL" b="1" i="1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pl-PL" b="1" i="1" dirty="0" smtClean="0">
                <a:solidFill>
                  <a:schemeClr val="tx1"/>
                </a:solidFill>
                <a:latin typeface="Book Antiqua" pitchFamily="18" charset="0"/>
              </a:rPr>
              <a:t>systemu gospodarki </a:t>
            </a:r>
            <a:br>
              <a:rPr lang="pl-PL" b="1" i="1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pl-PL" b="1" i="1" dirty="0" smtClean="0">
                <a:solidFill>
                  <a:schemeClr val="tx1"/>
                </a:solidFill>
                <a:latin typeface="Book Antiqua" pitchFamily="18" charset="0"/>
              </a:rPr>
              <a:t>odpadami komunalnymi </a:t>
            </a:r>
            <a:br>
              <a:rPr lang="pl-PL" b="1" i="1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pl-PL" b="1" i="1" dirty="0" smtClean="0">
                <a:solidFill>
                  <a:schemeClr val="tx1"/>
                </a:solidFill>
                <a:latin typeface="Book Antiqua" pitchFamily="18" charset="0"/>
              </a:rPr>
              <a:t>w gminie Ksawerów</a:t>
            </a:r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10" name="Obraz 9" descr="imageCAA9QMH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1700808"/>
            <a:ext cx="1606036" cy="1152128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640960" cy="252028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l-PL" sz="1800" dirty="0" smtClean="0">
                <a:latin typeface="Bookman Old Style" pitchFamily="18" charset="0"/>
              </a:rPr>
              <a:t>3. Zorganizowanie </a:t>
            </a:r>
            <a:r>
              <a:rPr lang="pl-PL" sz="1800" b="1" dirty="0" smtClean="0">
                <a:latin typeface="Bookman Old Style" pitchFamily="18" charset="0"/>
              </a:rPr>
              <a:t>punktu selektywnego zbierania odpadów komunalnych </a:t>
            </a:r>
            <a:r>
              <a:rPr lang="pl-PL" sz="1800" b="1" dirty="0" smtClean="0">
                <a:latin typeface="Bookman Old Style" pitchFamily="18" charset="0"/>
              </a:rPr>
              <a:t>(</a:t>
            </a:r>
            <a:r>
              <a:rPr lang="pl-PL" sz="1800" b="1" dirty="0" smtClean="0">
                <a:latin typeface="Bookman Old Style" pitchFamily="18" charset="0"/>
              </a:rPr>
              <a:t>PSZOK) </a:t>
            </a:r>
            <a:r>
              <a:rPr lang="pl-PL" sz="1800" dirty="0" smtClean="0">
                <a:latin typeface="Bookman Old Style" pitchFamily="18" charset="0"/>
              </a:rPr>
              <a:t>w </a:t>
            </a:r>
            <a:r>
              <a:rPr lang="pl-PL" sz="1800" dirty="0" smtClean="0">
                <a:latin typeface="Bookman Old Style" pitchFamily="18" charset="0"/>
              </a:rPr>
              <a:t>sposób zapewniający łatwy dostęp dla wszystkich mieszkańców gminy oraz wskazać miejsca, w których mogą być prowadzone zbiórki zużytego sprzętu elektrycznego i elektronicznego pochodzącego z gospodarstw domowych. </a:t>
            </a:r>
          </a:p>
          <a:p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251520" y="274638"/>
            <a:ext cx="8640960" cy="63408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Obowiązki gminy Ksawerów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Symbol zastępczy zawartości 4" descr="MC900438341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4365104"/>
            <a:ext cx="1152128" cy="1233164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640960" cy="172819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 algn="just">
              <a:lnSpc>
                <a:spcPct val="150000"/>
              </a:lnSpc>
              <a:buAutoNum type="arabicPeriod" startAt="4"/>
            </a:pPr>
            <a:r>
              <a:rPr lang="pl-PL" sz="1800" dirty="0" smtClean="0">
                <a:latin typeface="Bookman Old Style" pitchFamily="18" charset="0"/>
              </a:rPr>
              <a:t>Zapewnienie </a:t>
            </a:r>
            <a:r>
              <a:rPr lang="pl-PL" sz="1800" b="1" dirty="0" smtClean="0">
                <a:latin typeface="Bookman Old Style" pitchFamily="18" charset="0"/>
              </a:rPr>
              <a:t>osiągnięcia odpowiednich poziomów recyklingu</a:t>
            </a:r>
            <a:r>
              <a:rPr lang="pl-PL" sz="1800" dirty="0" smtClean="0">
                <a:latin typeface="Bookman Old Style" pitchFamily="18" charset="0"/>
              </a:rPr>
              <a:t>, przygotowania do ponownego użycia i odzysku innymi metodami oraz ograniczenia masy odpadów komunalnych ulegających biodegradacji przekazywanych do składowania.</a:t>
            </a:r>
          </a:p>
          <a:p>
            <a:pPr marL="514350" indent="-514350" algn="just">
              <a:buFont typeface="Wingdings 2"/>
              <a:buAutoNum type="arabicPeriod"/>
            </a:pPr>
            <a:endParaRPr lang="pl-PL" sz="3400" dirty="0" smtClean="0">
              <a:latin typeface="Bookman Old Style" pitchFamily="18" charset="0"/>
            </a:endParaRPr>
          </a:p>
          <a:p>
            <a:pPr marL="514350" indent="-514350" algn="just">
              <a:buAutoNum type="arabicPeriod"/>
            </a:pPr>
            <a:endParaRPr lang="pl-PL" sz="3400" dirty="0" smtClean="0">
              <a:latin typeface="Bookman Old Style" pitchFamily="18" charset="0"/>
            </a:endParaRPr>
          </a:p>
          <a:p>
            <a:pPr marL="514350" indent="-514350" algn="just">
              <a:buAutoNum type="arabicPeriod"/>
            </a:pPr>
            <a:endParaRPr lang="pl-PL" dirty="0" smtClean="0"/>
          </a:p>
          <a:p>
            <a:pPr algn="just"/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251520" y="274638"/>
            <a:ext cx="8640960" cy="63408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Obowiązki gminy Ksawerów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11560" y="5805264"/>
            <a:ext cx="7776864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pl-PL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Europejskie społeczeństwo recyklingu o wysokiej wydajności zasobów.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l-PL" sz="6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l-PL" sz="6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</p:txBody>
      </p:sp>
      <p:pic>
        <p:nvPicPr>
          <p:cNvPr id="8" name="Obraz 7" descr="image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3284984"/>
            <a:ext cx="2088232" cy="2088232"/>
          </a:xfrm>
          <a:prstGeom prst="rect">
            <a:avLst/>
          </a:prstGeom>
        </p:spPr>
      </p:pic>
      <p:sp>
        <p:nvSpPr>
          <p:cNvPr id="11" name="Symbol zastępczy zawartości 2"/>
          <p:cNvSpPr txBox="1">
            <a:spLocks/>
          </p:cNvSpPr>
          <p:nvPr/>
        </p:nvSpPr>
        <p:spPr>
          <a:xfrm>
            <a:off x="467544" y="3284984"/>
            <a:ext cx="4680520" cy="216024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>
            <a:normAutofit fontScale="775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6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pl-PL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To postawa mieszkańców gminy będzie</a:t>
            </a:r>
            <a:r>
              <a:rPr kumimoji="0" lang="pl-PL" sz="26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 </a:t>
            </a:r>
            <a:r>
              <a:rPr kumimoji="0" lang="pl-PL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determinować powodzenie </a:t>
            </a:r>
            <a:r>
              <a:rPr kumimoji="0" lang="pl-PL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/>
            </a:r>
            <a:br>
              <a:rPr kumimoji="0" lang="pl-PL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</a:br>
            <a:r>
              <a:rPr kumimoji="0" lang="pl-PL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w </a:t>
            </a:r>
            <a:r>
              <a:rPr kumimoji="0" lang="pl-PL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osiąganiu</a:t>
            </a:r>
            <a:r>
              <a:rPr kumimoji="0" lang="pl-PL" sz="26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 </a:t>
            </a:r>
            <a:r>
              <a:rPr kumimoji="0" lang="pl-PL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wyznaczonych limitów zbiórki odpadów.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51520" y="908720"/>
            <a:ext cx="864096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50926" indent="-514350" algn="just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pl-PL" sz="1600" dirty="0" smtClean="0">
                <a:latin typeface="Bookman Old Style" pitchFamily="18" charset="0"/>
              </a:rPr>
              <a:t>Zwiększenie wagowo </a:t>
            </a:r>
            <a:r>
              <a:rPr lang="pl-PL" sz="1600" b="1" dirty="0" smtClean="0">
                <a:solidFill>
                  <a:srgbClr val="00B050"/>
                </a:solidFill>
                <a:latin typeface="Bookman Old Style" pitchFamily="18" charset="0"/>
              </a:rPr>
              <a:t>do minimum 50% do 2020 </a:t>
            </a:r>
            <a:r>
              <a:rPr lang="pl-PL" sz="1600" dirty="0" smtClean="0">
                <a:latin typeface="Bookman Old Style" pitchFamily="18" charset="0"/>
              </a:rPr>
              <a:t>roku </a:t>
            </a:r>
            <a:r>
              <a:rPr lang="pl-PL" sz="1600" b="1" dirty="0" smtClean="0">
                <a:solidFill>
                  <a:srgbClr val="FF0000"/>
                </a:solidFill>
                <a:latin typeface="Bookman Old Style" pitchFamily="18" charset="0"/>
              </a:rPr>
              <a:t>przygotowania do ponownego użycia i recyklingu </a:t>
            </a:r>
            <a:r>
              <a:rPr lang="pl-PL" sz="1600" dirty="0" smtClean="0">
                <a:latin typeface="Bookman Old Style" pitchFamily="18" charset="0"/>
              </a:rPr>
              <a:t>materiałów odpadowych, </a:t>
            </a:r>
            <a:r>
              <a:rPr lang="pl-PL" sz="1600" u="sng" dirty="0" smtClean="0">
                <a:latin typeface="Bookman Old Style" pitchFamily="18" charset="0"/>
              </a:rPr>
              <a:t>przynajmniej</a:t>
            </a:r>
            <a:r>
              <a:rPr lang="pl-PL" sz="1600" dirty="0" smtClean="0">
                <a:latin typeface="Bookman Old Style" pitchFamily="18" charset="0"/>
              </a:rPr>
              <a:t> takich jak: </a:t>
            </a:r>
            <a:r>
              <a:rPr lang="pl-PL" b="1" dirty="0" smtClean="0">
                <a:solidFill>
                  <a:schemeClr val="tx1">
                    <a:lumMod val="65000"/>
                  </a:schemeClr>
                </a:solidFill>
                <a:latin typeface="Bookman Old Style" pitchFamily="18" charset="0"/>
              </a:rPr>
              <a:t>papier, metal, plastik i szkło </a:t>
            </a:r>
            <a:r>
              <a:rPr lang="pl-PL" sz="1600" dirty="0" smtClean="0">
                <a:solidFill>
                  <a:schemeClr val="tx1">
                    <a:lumMod val="65000"/>
                  </a:schemeClr>
                </a:solidFill>
                <a:latin typeface="Bookman Old Style" pitchFamily="18" charset="0"/>
              </a:rPr>
              <a:t>z gospodarstw domowych </a:t>
            </a:r>
            <a:r>
              <a:rPr lang="pl-PL" sz="1200" dirty="0" smtClean="0">
                <a:latin typeface="Bookman Old Style" pitchFamily="18" charset="0"/>
              </a:rPr>
              <a:t>(w miarę możliwości także innego pochodzenia, pod warunkiem że te strumienie odpadów są podobne do odpadów z gospodarstw domowych). </a:t>
            </a:r>
          </a:p>
          <a:p>
            <a:pPr marL="550926" indent="-514350" algn="just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pl-PL" sz="1600" dirty="0" smtClean="0">
                <a:latin typeface="Bookman Old Style" pitchFamily="18" charset="0"/>
              </a:rPr>
              <a:t>Zwiększenie wagowo </a:t>
            </a:r>
            <a:r>
              <a:rPr lang="pl-PL" sz="1600" b="1" dirty="0" smtClean="0">
                <a:solidFill>
                  <a:srgbClr val="00B050"/>
                </a:solidFill>
                <a:latin typeface="Bookman Old Style" pitchFamily="18" charset="0"/>
              </a:rPr>
              <a:t>do minimum 70 % do 2020 r</a:t>
            </a:r>
            <a:r>
              <a:rPr lang="pl-PL" sz="1600" b="1" dirty="0" smtClean="0">
                <a:solidFill>
                  <a:srgbClr val="00FF00"/>
                </a:solidFill>
                <a:latin typeface="Bookman Old Style" pitchFamily="18" charset="0"/>
              </a:rPr>
              <a:t>. </a:t>
            </a:r>
            <a:r>
              <a:rPr lang="pl-PL" sz="1600" b="1" dirty="0" smtClean="0">
                <a:solidFill>
                  <a:srgbClr val="FF0000"/>
                </a:solidFill>
                <a:latin typeface="Bookman Old Style" pitchFamily="18" charset="0"/>
              </a:rPr>
              <a:t>przygotowania do ponownego użycia, recyklingu </a:t>
            </a:r>
            <a:r>
              <a:rPr lang="pl-PL" sz="1600" dirty="0" smtClean="0">
                <a:latin typeface="Bookman Old Style" pitchFamily="18" charset="0"/>
              </a:rPr>
              <a:t>i innych sposobów </a:t>
            </a:r>
            <a:r>
              <a:rPr lang="pl-PL" sz="1600" b="1" dirty="0" smtClean="0">
                <a:solidFill>
                  <a:srgbClr val="FF0000"/>
                </a:solidFill>
                <a:latin typeface="Bookman Old Style" pitchFamily="18" charset="0"/>
              </a:rPr>
              <a:t>odzyskiwania materiałów</a:t>
            </a:r>
            <a:r>
              <a:rPr lang="pl-PL" sz="1600" dirty="0" smtClean="0">
                <a:latin typeface="Bookman Old Style" pitchFamily="18" charset="0"/>
              </a:rPr>
              <a:t> </a:t>
            </a:r>
            <a:r>
              <a:rPr lang="pl-PL" sz="1200" dirty="0" smtClean="0">
                <a:latin typeface="Bookman Old Style" pitchFamily="18" charset="0"/>
              </a:rPr>
              <a:t>(w tym wypełniania wyrobisk, gdzie odpady zastępują inne materiały), </a:t>
            </a:r>
            <a:r>
              <a:rPr lang="pl-PL" sz="1400" dirty="0" smtClean="0">
                <a:latin typeface="Bookman Old Style" pitchFamily="18" charset="0"/>
              </a:rPr>
              <a:t>w </a:t>
            </a:r>
            <a:r>
              <a:rPr lang="pl-PL" sz="1400" dirty="0" smtClean="0">
                <a:latin typeface="Bookman Old Style" pitchFamily="18" charset="0"/>
              </a:rPr>
              <a:t>odniesieniu do innych niż niebezpieczne </a:t>
            </a:r>
            <a:r>
              <a:rPr lang="pl-PL" b="1" dirty="0" smtClean="0">
                <a:solidFill>
                  <a:schemeClr val="tx1">
                    <a:lumMod val="65000"/>
                  </a:schemeClr>
                </a:solidFill>
                <a:latin typeface="Bookman Old Style" pitchFamily="18" charset="0"/>
              </a:rPr>
              <a:t>odpadów budowlanych </a:t>
            </a:r>
            <a:r>
              <a:rPr lang="pl-PL" b="1" dirty="0" smtClean="0">
                <a:solidFill>
                  <a:schemeClr val="tx1">
                    <a:lumMod val="65000"/>
                  </a:schemeClr>
                </a:solidFill>
                <a:latin typeface="Bookman Old Style" pitchFamily="18" charset="0"/>
              </a:rPr>
              <a:t>i </a:t>
            </a:r>
            <a:r>
              <a:rPr lang="pl-PL" b="1" dirty="0" smtClean="0">
                <a:solidFill>
                  <a:schemeClr val="tx1">
                    <a:lumMod val="65000"/>
                  </a:schemeClr>
                </a:solidFill>
                <a:latin typeface="Bookman Old Style" pitchFamily="18" charset="0"/>
              </a:rPr>
              <a:t>rozbiórkowych</a:t>
            </a:r>
            <a:r>
              <a:rPr lang="pl-PL" sz="1400" dirty="0" smtClean="0">
                <a:solidFill>
                  <a:schemeClr val="tx1">
                    <a:lumMod val="65000"/>
                  </a:schemeClr>
                </a:solidFill>
                <a:latin typeface="Bookman Old Style" pitchFamily="18" charset="0"/>
              </a:rPr>
              <a:t>)</a:t>
            </a:r>
          </a:p>
          <a:p>
            <a:pPr marL="550926" indent="-514350" algn="just">
              <a:lnSpc>
                <a:spcPct val="150000"/>
              </a:lnSpc>
              <a:spcBef>
                <a:spcPts val="600"/>
              </a:spcBef>
            </a:pPr>
            <a:endParaRPr lang="pl-PL" sz="1400" dirty="0" smtClean="0">
              <a:latin typeface="Bookman Old Style" pitchFamily="18" charset="0"/>
            </a:endParaRPr>
          </a:p>
          <a:p>
            <a:pPr marL="550926" indent="-514350" algn="just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pl-PL" sz="1600" dirty="0" smtClean="0">
                <a:latin typeface="Bookman Old Style" pitchFamily="18" charset="0"/>
              </a:rPr>
              <a:t>Ograniczenie odpadów komunalnych ulegających biodegradacji kierowanych do składowania.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1600" dirty="0" smtClean="0">
                <a:latin typeface="Bookman Old Style" pitchFamily="18" charset="0"/>
              </a:rPr>
              <a:t>                        -  do nie więcej niż </a:t>
            </a:r>
            <a:r>
              <a:rPr lang="pl-PL" sz="1600" b="1" dirty="0" smtClean="0">
                <a:solidFill>
                  <a:srgbClr val="7030A0"/>
                </a:solidFill>
                <a:latin typeface="Bookman Old Style" pitchFamily="18" charset="0"/>
              </a:rPr>
              <a:t>50% wagowo </a:t>
            </a:r>
            <a:r>
              <a:rPr lang="pl-PL" sz="1600" dirty="0" smtClean="0">
                <a:latin typeface="Bookman Old Style" pitchFamily="18" charset="0"/>
              </a:rPr>
              <a:t>całkowitej masy do </a:t>
            </a:r>
            <a:r>
              <a:rPr lang="pl-PL" sz="1600" dirty="0" smtClean="0">
                <a:solidFill>
                  <a:srgbClr val="00B050"/>
                </a:solidFill>
                <a:latin typeface="Bookman Old Style" pitchFamily="18" charset="0"/>
              </a:rPr>
              <a:t>2013 roku</a:t>
            </a:r>
            <a:endParaRPr lang="pl-PL" sz="1600" dirty="0" smtClean="0">
              <a:latin typeface="Bookman Old Style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1600" dirty="0" smtClean="0">
                <a:latin typeface="Bookman Old Style" pitchFamily="18" charset="0"/>
              </a:rPr>
              <a:t>                        -  do nie więcej niż </a:t>
            </a:r>
            <a:r>
              <a:rPr lang="pl-PL" sz="1600" b="1" dirty="0" smtClean="0">
                <a:solidFill>
                  <a:srgbClr val="7030A0"/>
                </a:solidFill>
                <a:latin typeface="Bookman Old Style" pitchFamily="18" charset="0"/>
              </a:rPr>
              <a:t>35% wagowo </a:t>
            </a:r>
            <a:r>
              <a:rPr lang="pl-PL" sz="1600" dirty="0" smtClean="0">
                <a:latin typeface="Bookman Old Style" pitchFamily="18" charset="0"/>
              </a:rPr>
              <a:t>całkowitej masy do </a:t>
            </a:r>
            <a:r>
              <a:rPr lang="pl-PL" sz="1600" dirty="0" smtClean="0">
                <a:solidFill>
                  <a:srgbClr val="00B050"/>
                </a:solidFill>
                <a:latin typeface="Bookman Old Style" pitchFamily="18" charset="0"/>
              </a:rPr>
              <a:t>2020  roku</a:t>
            </a:r>
            <a:endParaRPr lang="pl-PL" sz="1600" dirty="0" smtClean="0">
              <a:latin typeface="Bookman Old Style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1600" dirty="0" smtClean="0">
                <a:latin typeface="Bookman Old Style" pitchFamily="18" charset="0"/>
              </a:rPr>
              <a:t>         w stosunku do masy tych odpadów wytworzonych w 1995 r.</a:t>
            </a:r>
          </a:p>
        </p:txBody>
      </p:sp>
      <p:sp>
        <p:nvSpPr>
          <p:cNvPr id="11" name="Tytuł 1"/>
          <p:cNvSpPr txBox="1">
            <a:spLocks/>
          </p:cNvSpPr>
          <p:nvPr/>
        </p:nvSpPr>
        <p:spPr>
          <a:xfrm>
            <a:off x="251520" y="260648"/>
            <a:ext cx="8640960" cy="57606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Obowiązki gminy Ksawerów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914400" y="1124744"/>
          <a:ext cx="776205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ytuł 1"/>
          <p:cNvSpPr txBox="1">
            <a:spLocks/>
          </p:cNvSpPr>
          <p:nvPr/>
        </p:nvSpPr>
        <p:spPr>
          <a:xfrm>
            <a:off x="914400" y="274638"/>
            <a:ext cx="7772400" cy="63408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  <a:t>Gmina Ksawerów 2012 r.</a:t>
            </a:r>
            <a:endParaRPr kumimoji="0" lang="pl-PL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 Antiqua" pitchFamily="18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1115616" y="1412776"/>
            <a:ext cx="255230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l-PL" dirty="0" smtClean="0"/>
              <a:t>1843,19 Mg - wszystkie</a:t>
            </a: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1115616" y="1916832"/>
            <a:ext cx="2592288" cy="7386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l-PL" sz="1400" dirty="0" smtClean="0"/>
              <a:t>W 2010 r. w gminie zebrano, 228 kg odpadów, od jednego mieszkańca gminy.</a:t>
            </a:r>
            <a:endParaRPr lang="pl-PL" sz="1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640960" cy="187220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 algn="just">
              <a:lnSpc>
                <a:spcPct val="170000"/>
              </a:lnSpc>
              <a:buNone/>
            </a:pPr>
            <a:r>
              <a:rPr lang="pl-PL" sz="1800" dirty="0" smtClean="0">
                <a:latin typeface="Bookman Old Style" pitchFamily="18" charset="0"/>
              </a:rPr>
              <a:t>5. </a:t>
            </a:r>
            <a:r>
              <a:rPr lang="pl-PL" sz="1800" dirty="0" smtClean="0">
                <a:latin typeface="Bookman Old Style" pitchFamily="18" charset="0"/>
              </a:rPr>
              <a:t>Prowadzenie </a:t>
            </a:r>
            <a:r>
              <a:rPr lang="pl-PL" sz="1800" b="1" dirty="0" smtClean="0">
                <a:latin typeface="Bookman Old Style" pitchFamily="18" charset="0"/>
              </a:rPr>
              <a:t>działań informacyjnych i edukacyjnych </a:t>
            </a:r>
            <a:r>
              <a:rPr lang="pl-PL" sz="1800" dirty="0" smtClean="0">
                <a:latin typeface="Bookman Old Style" pitchFamily="18" charset="0"/>
              </a:rPr>
              <a:t>w zakresie prawidłowego gospodarowania odpadami komunalnymi, </a:t>
            </a:r>
            <a:r>
              <a:rPr lang="pl-PL" sz="1800" dirty="0" smtClean="0">
                <a:latin typeface="Bookman Old Style" pitchFamily="18" charset="0"/>
              </a:rPr>
              <a:t/>
            </a:r>
            <a:br>
              <a:rPr lang="pl-PL" sz="1800" dirty="0" smtClean="0">
                <a:latin typeface="Bookman Old Style" pitchFamily="18" charset="0"/>
              </a:rPr>
            </a:br>
            <a:r>
              <a:rPr lang="pl-PL" sz="1800" dirty="0" smtClean="0">
                <a:latin typeface="Bookman Old Style" pitchFamily="18" charset="0"/>
              </a:rPr>
              <a:t>w </a:t>
            </a:r>
            <a:r>
              <a:rPr lang="pl-PL" sz="1800" dirty="0" smtClean="0">
                <a:latin typeface="Bookman Old Style" pitchFamily="18" charset="0"/>
              </a:rPr>
              <a:t>szczególności </a:t>
            </a:r>
            <a:r>
              <a:rPr lang="pl-PL" sz="1800" dirty="0" smtClean="0">
                <a:latin typeface="Bookman Old Style" pitchFamily="18" charset="0"/>
              </a:rPr>
              <a:t>w </a:t>
            </a:r>
            <a:r>
              <a:rPr lang="pl-PL" sz="1800" dirty="0" smtClean="0">
                <a:latin typeface="Bookman Old Style" pitchFamily="18" charset="0"/>
              </a:rPr>
              <a:t>zakresie selektywnego zbierania odpadów komunalnych.</a:t>
            </a:r>
          </a:p>
          <a:p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251520" y="274638"/>
            <a:ext cx="8640960" cy="63408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Obowiązki gminy Ksawerów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Obraz 5" descr="imageCABCQ5X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3140968"/>
            <a:ext cx="1944216" cy="1759053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323528" y="5085184"/>
            <a:ext cx="8568952" cy="150502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 algn="just">
              <a:lnSpc>
                <a:spcPct val="170000"/>
              </a:lnSpc>
              <a:buNone/>
            </a:pPr>
            <a:r>
              <a:rPr lang="pl-PL" dirty="0" smtClean="0">
                <a:latin typeface="Bookman Old Style" pitchFamily="18" charset="0"/>
              </a:rPr>
              <a:t>6. Dokonywanie </a:t>
            </a:r>
            <a:r>
              <a:rPr lang="pl-PL" b="1" dirty="0" smtClean="0">
                <a:latin typeface="Bookman Old Style" pitchFamily="18" charset="0"/>
              </a:rPr>
              <a:t>corocznej analizy </a:t>
            </a:r>
            <a:r>
              <a:rPr lang="pl-PL" dirty="0" smtClean="0">
                <a:latin typeface="Bookman Old Style" pitchFamily="18" charset="0"/>
              </a:rPr>
              <a:t>stanu gospodarki odpadami komunalnymi, </a:t>
            </a:r>
            <a:r>
              <a:rPr lang="pl-PL" dirty="0" smtClean="0">
                <a:latin typeface="Bookman Old Style" pitchFamily="18" charset="0"/>
              </a:rPr>
              <a:t>w </a:t>
            </a:r>
            <a:r>
              <a:rPr lang="pl-PL" dirty="0" smtClean="0">
                <a:latin typeface="Bookman Old Style" pitchFamily="18" charset="0"/>
              </a:rPr>
              <a:t>celu  weryfikacji możliwości technicznych </a:t>
            </a:r>
            <a:r>
              <a:rPr lang="pl-PL" dirty="0" smtClean="0">
                <a:latin typeface="Bookman Old Style" pitchFamily="18" charset="0"/>
              </a:rPr>
              <a:t/>
            </a:r>
            <a:br>
              <a:rPr lang="pl-PL" dirty="0" smtClean="0">
                <a:latin typeface="Bookman Old Style" pitchFamily="18" charset="0"/>
              </a:rPr>
            </a:br>
            <a:r>
              <a:rPr lang="pl-PL" dirty="0" smtClean="0">
                <a:latin typeface="Bookman Old Style" pitchFamily="18" charset="0"/>
              </a:rPr>
              <a:t>i </a:t>
            </a:r>
            <a:r>
              <a:rPr lang="pl-PL" dirty="0" smtClean="0">
                <a:latin typeface="Bookman Old Style" pitchFamily="18" charset="0"/>
              </a:rPr>
              <a:t>organizacyjnych gminy.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424936" cy="547260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 algn="just">
              <a:lnSpc>
                <a:spcPct val="170000"/>
              </a:lnSpc>
              <a:buNone/>
            </a:pPr>
            <a:r>
              <a:rPr lang="pl-PL" sz="1800" dirty="0" smtClean="0">
                <a:latin typeface="Bookman Old Style" pitchFamily="18" charset="0"/>
              </a:rPr>
              <a:t>7. Sprawowanie </a:t>
            </a:r>
            <a:r>
              <a:rPr lang="pl-PL" sz="1800" b="1" dirty="0" smtClean="0">
                <a:latin typeface="Bookman Old Style" pitchFamily="18" charset="0"/>
              </a:rPr>
              <a:t>kontroli</a:t>
            </a:r>
            <a:r>
              <a:rPr lang="pl-PL" sz="1800" dirty="0" smtClean="0">
                <a:latin typeface="Bookman Old Style" pitchFamily="18" charset="0"/>
              </a:rPr>
              <a:t> przestrzegania i stosowania przepisów ustawy, </a:t>
            </a:r>
            <a:br>
              <a:rPr lang="pl-PL" sz="1800" dirty="0" smtClean="0">
                <a:latin typeface="Bookman Old Style" pitchFamily="18" charset="0"/>
              </a:rPr>
            </a:br>
            <a:r>
              <a:rPr lang="pl-PL" sz="1800" dirty="0" smtClean="0">
                <a:latin typeface="Bookman Old Style" pitchFamily="18" charset="0"/>
              </a:rPr>
              <a:t>w zakresie objętym właściwością tych organów. </a:t>
            </a:r>
          </a:p>
          <a:p>
            <a:pPr marL="514350" indent="-514350" algn="just">
              <a:lnSpc>
                <a:spcPct val="170000"/>
              </a:lnSpc>
              <a:buNone/>
            </a:pPr>
            <a:r>
              <a:rPr lang="pl-PL" sz="1800" dirty="0" smtClean="0">
                <a:latin typeface="Bookman Old Style" pitchFamily="18" charset="0"/>
              </a:rPr>
              <a:t>8. </a:t>
            </a:r>
            <a:r>
              <a:rPr lang="pl-PL" sz="1800" b="1" dirty="0" smtClean="0">
                <a:latin typeface="Bookman Old Style" pitchFamily="18" charset="0"/>
              </a:rPr>
              <a:t>Nadzoruje </a:t>
            </a:r>
            <a:r>
              <a:rPr lang="pl-PL" sz="1800" dirty="0" smtClean="0">
                <a:latin typeface="Bookman Old Style" pitchFamily="18" charset="0"/>
              </a:rPr>
              <a:t>gospodarowanie odpadami komunalnymi, w tym realizację zadań powierzonych podmiotom odbierającym odpady komunalne od właścicieli nieruchomości. </a:t>
            </a:r>
          </a:p>
          <a:p>
            <a:pPr marL="514350" indent="-514350" algn="just">
              <a:lnSpc>
                <a:spcPct val="170000"/>
              </a:lnSpc>
              <a:buNone/>
            </a:pPr>
            <a:r>
              <a:rPr lang="pl-PL" sz="1800" dirty="0" smtClean="0">
                <a:latin typeface="Bookman Old Style" pitchFamily="18" charset="0"/>
              </a:rPr>
              <a:t>9. Zapobiega </a:t>
            </a:r>
            <a:r>
              <a:rPr lang="pl-PL" sz="1800" b="1" dirty="0" smtClean="0">
                <a:latin typeface="Bookman Old Style" pitchFamily="18" charset="0"/>
              </a:rPr>
              <a:t>zanieczyszczaniu ulic, placów i terenów otwartych</a:t>
            </a:r>
            <a:r>
              <a:rPr lang="pl-PL" sz="1800" dirty="0" smtClean="0">
                <a:latin typeface="Bookman Old Style" pitchFamily="18" charset="0"/>
              </a:rPr>
              <a:t>, </a:t>
            </a:r>
            <a:br>
              <a:rPr lang="pl-PL" sz="1800" dirty="0" smtClean="0">
                <a:latin typeface="Bookman Old Style" pitchFamily="18" charset="0"/>
              </a:rPr>
            </a:br>
            <a:r>
              <a:rPr lang="pl-PL" sz="1800" dirty="0" smtClean="0">
                <a:latin typeface="Bookman Old Style" pitchFamily="18" charset="0"/>
              </a:rPr>
              <a:t>w szczególności przez: zbieranie i pozbywanie się, błota, śniegu, lodu oraz innych zanieczyszczeń uprzątniętych z chodników przez właścicieli nieruchomości oraz odpadów zgromadzonych </a:t>
            </a:r>
            <a:r>
              <a:rPr lang="pl-PL" sz="1800" dirty="0" smtClean="0">
                <a:latin typeface="Bookman Old Style" pitchFamily="18" charset="0"/>
              </a:rPr>
              <a:t/>
            </a:r>
            <a:br>
              <a:rPr lang="pl-PL" sz="1800" dirty="0" smtClean="0">
                <a:latin typeface="Bookman Old Style" pitchFamily="18" charset="0"/>
              </a:rPr>
            </a:br>
            <a:r>
              <a:rPr lang="pl-PL" sz="1800" dirty="0" smtClean="0">
                <a:latin typeface="Bookman Old Style" pitchFamily="18" charset="0"/>
              </a:rPr>
              <a:t>w </a:t>
            </a:r>
            <a:r>
              <a:rPr lang="pl-PL" sz="1800" dirty="0" smtClean="0">
                <a:latin typeface="Bookman Old Style" pitchFamily="18" charset="0"/>
              </a:rPr>
              <a:t>przeznaczonych do tego celu pojemnikach ustawionych na chodniku;</a:t>
            </a:r>
          </a:p>
          <a:p>
            <a:pPr marL="514350" indent="-514350" algn="just">
              <a:lnSpc>
                <a:spcPct val="170000"/>
              </a:lnSpc>
              <a:buNone/>
            </a:pPr>
            <a:endParaRPr lang="pl-PL" sz="2400" dirty="0" smtClean="0">
              <a:latin typeface="Bookman Old Style" pitchFamily="18" charset="0"/>
            </a:endParaRPr>
          </a:p>
          <a:p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251520" y="274638"/>
            <a:ext cx="8640960" cy="63408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Obowiązki gminy Ksawerów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640960" cy="561662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 algn="just">
              <a:lnSpc>
                <a:spcPct val="150000"/>
              </a:lnSpc>
              <a:buNone/>
            </a:pPr>
            <a:r>
              <a:rPr lang="pl-PL" sz="1800" dirty="0" smtClean="0">
                <a:latin typeface="Bookman Old Style" pitchFamily="18" charset="0"/>
              </a:rPr>
              <a:t>10. Utrzymuje czystość i porządek </a:t>
            </a:r>
            <a:r>
              <a:rPr lang="pl-PL" sz="1800" b="1" dirty="0" smtClean="0">
                <a:latin typeface="Bookman Old Style" pitchFamily="18" charset="0"/>
              </a:rPr>
              <a:t>na przystankach komunikacyjnych</a:t>
            </a:r>
            <a:r>
              <a:rPr lang="pl-PL" sz="1800" dirty="0" smtClean="0">
                <a:latin typeface="Bookman Old Style" pitchFamily="18" charset="0"/>
              </a:rPr>
              <a:t>, których właścicielem lub zarządzającym jest gmina oraz które są położone na jej obszarze przy drogach publicznych bez względu na kategorię tych dróg;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pl-PL" sz="1800" dirty="0" smtClean="0">
                <a:latin typeface="Bookman Old Style" pitchFamily="18" charset="0"/>
              </a:rPr>
              <a:t>11. Określa </a:t>
            </a:r>
            <a:r>
              <a:rPr lang="pl-PL" sz="1800" b="1" dirty="0" smtClean="0">
                <a:latin typeface="Bookman Old Style" pitchFamily="18" charset="0"/>
              </a:rPr>
              <a:t>wymagania wobec osób utrzymujących zwierzęta domowe </a:t>
            </a:r>
            <a:r>
              <a:rPr lang="pl-PL" sz="1800" dirty="0" smtClean="0">
                <a:latin typeface="Bookman Old Style" pitchFamily="18" charset="0"/>
              </a:rPr>
              <a:t>w zakresie bezpieczeństwa i czystości w miejscach publicznych;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pl-PL" sz="1800" dirty="0" smtClean="0">
                <a:latin typeface="Bookman Old Style" pitchFamily="18" charset="0"/>
              </a:rPr>
              <a:t>12. </a:t>
            </a:r>
            <a:r>
              <a:rPr lang="pl-PL" sz="1800" b="1" dirty="0" smtClean="0">
                <a:latin typeface="Bookman Old Style" pitchFamily="18" charset="0"/>
              </a:rPr>
              <a:t>Zapobiega </a:t>
            </a:r>
            <a:r>
              <a:rPr lang="pl-PL" sz="1800" b="1" dirty="0" smtClean="0">
                <a:latin typeface="Bookman Old Style" pitchFamily="18" charset="0"/>
              </a:rPr>
              <a:t>bezdomności zwierząt </a:t>
            </a:r>
            <a:r>
              <a:rPr lang="pl-PL" sz="1800" dirty="0" smtClean="0">
                <a:latin typeface="Bookman Old Style" pitchFamily="18" charset="0"/>
              </a:rPr>
              <a:t>na zasadach określonych </a:t>
            </a:r>
            <a:r>
              <a:rPr lang="pl-PL" sz="1800" dirty="0" smtClean="0">
                <a:latin typeface="Bookman Old Style" pitchFamily="18" charset="0"/>
              </a:rPr>
              <a:t/>
            </a:r>
            <a:br>
              <a:rPr lang="pl-PL" sz="1800" dirty="0" smtClean="0">
                <a:latin typeface="Bookman Old Style" pitchFamily="18" charset="0"/>
              </a:rPr>
            </a:br>
            <a:r>
              <a:rPr lang="pl-PL" sz="1800" dirty="0" smtClean="0">
                <a:latin typeface="Bookman Old Style" pitchFamily="18" charset="0"/>
              </a:rPr>
              <a:t>w </a:t>
            </a:r>
            <a:r>
              <a:rPr lang="pl-PL" sz="1800" dirty="0" smtClean="0">
                <a:latin typeface="Bookman Old Style" pitchFamily="18" charset="0"/>
              </a:rPr>
              <a:t>przepisach o ochronie zwierząt;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pl-PL" sz="1800" dirty="0" smtClean="0">
                <a:latin typeface="Bookman Old Style" pitchFamily="18" charset="0"/>
              </a:rPr>
              <a:t>13. </a:t>
            </a:r>
            <a:r>
              <a:rPr lang="pl-PL" sz="1800" b="1" dirty="0" smtClean="0">
                <a:latin typeface="Bookman Old Style" pitchFamily="18" charset="0"/>
              </a:rPr>
              <a:t>Zapewnia </a:t>
            </a:r>
            <a:r>
              <a:rPr lang="pl-PL" sz="1800" b="1" dirty="0" smtClean="0">
                <a:latin typeface="Bookman Old Style" pitchFamily="18" charset="0"/>
              </a:rPr>
              <a:t>zbieranie, transport i unieszkodliwianie zwłok bezdomnych zwierząt </a:t>
            </a:r>
            <a:r>
              <a:rPr lang="pl-PL" sz="1800" dirty="0" smtClean="0">
                <a:latin typeface="Bookman Old Style" pitchFamily="18" charset="0"/>
              </a:rPr>
              <a:t>lub ich części oraz współdziałają </a:t>
            </a:r>
            <a:r>
              <a:rPr lang="pl-PL" sz="1800" dirty="0" smtClean="0">
                <a:latin typeface="Bookman Old Style" pitchFamily="18" charset="0"/>
              </a:rPr>
              <a:t/>
            </a:r>
            <a:br>
              <a:rPr lang="pl-PL" sz="1800" dirty="0" smtClean="0">
                <a:latin typeface="Bookman Old Style" pitchFamily="18" charset="0"/>
              </a:rPr>
            </a:br>
            <a:r>
              <a:rPr lang="pl-PL" sz="1800" dirty="0" smtClean="0">
                <a:latin typeface="Bookman Old Style" pitchFamily="18" charset="0"/>
              </a:rPr>
              <a:t>z </a:t>
            </a:r>
            <a:r>
              <a:rPr lang="pl-PL" sz="1800" dirty="0" smtClean="0">
                <a:latin typeface="Bookman Old Style" pitchFamily="18" charset="0"/>
              </a:rPr>
              <a:t>przedsiębiorcami podejmującymi działalność w tym zakresie;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pl-PL" sz="1800" dirty="0" smtClean="0">
                <a:latin typeface="Bookman Old Style" pitchFamily="18" charset="0"/>
              </a:rPr>
              <a:t>14. </a:t>
            </a:r>
            <a:r>
              <a:rPr lang="pl-PL" sz="1800" b="1" dirty="0" smtClean="0">
                <a:latin typeface="Bookman Old Style" pitchFamily="18" charset="0"/>
              </a:rPr>
              <a:t>Znakuje </a:t>
            </a:r>
            <a:r>
              <a:rPr lang="pl-PL" sz="1800" b="1" dirty="0" smtClean="0">
                <a:latin typeface="Bookman Old Style" pitchFamily="18" charset="0"/>
              </a:rPr>
              <a:t>obszary dotknięte lub zagrożone chorobą zakaźną zwierząt.</a:t>
            </a:r>
          </a:p>
          <a:p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251520" y="274638"/>
            <a:ext cx="8640960" cy="63408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Obowiązki gminy Ksawerów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640960" cy="17281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l-PL" sz="1800" dirty="0" smtClean="0">
                <a:solidFill>
                  <a:schemeClr val="tx1"/>
                </a:solidFill>
                <a:latin typeface="Bookman Old Style" pitchFamily="18" charset="0"/>
                <a:ea typeface="+mj-ea"/>
                <a:cs typeface="+mj-cs"/>
              </a:rPr>
              <a:t>Uchwała Nr XXXVI/247/2013 Rady Gminy Ksawerów z dnia 23 stycznia 2013 r. w sprawie </a:t>
            </a:r>
            <a:r>
              <a:rPr lang="pl-PL" sz="1800" b="1" dirty="0" smtClean="0">
                <a:solidFill>
                  <a:schemeClr val="tx1"/>
                </a:solidFill>
                <a:latin typeface="Bookman Old Style" pitchFamily="18" charset="0"/>
                <a:ea typeface="+mj-ea"/>
                <a:cs typeface="+mj-cs"/>
              </a:rPr>
              <a:t>szczegółowego sposobu i zakresu świadczenia usług w zakresie odbierania odpadów komunalnych od właścicieli nieruchomości </a:t>
            </a:r>
            <a:r>
              <a:rPr lang="pl-PL" sz="1800" b="1" dirty="0" smtClean="0">
                <a:solidFill>
                  <a:schemeClr val="tx1"/>
                </a:solidFill>
                <a:latin typeface="Bookman Old Style" pitchFamily="18" charset="0"/>
                <a:ea typeface="+mj-ea"/>
                <a:cs typeface="+mj-cs"/>
              </a:rPr>
              <a:t>i </a:t>
            </a:r>
            <a:r>
              <a:rPr lang="pl-PL" sz="1800" b="1" dirty="0" smtClean="0">
                <a:solidFill>
                  <a:schemeClr val="tx1"/>
                </a:solidFill>
                <a:latin typeface="Bookman Old Style" pitchFamily="18" charset="0"/>
                <a:ea typeface="+mj-ea"/>
                <a:cs typeface="+mj-cs"/>
              </a:rPr>
              <a:t>zagospodarowania tych odpadów.</a:t>
            </a:r>
            <a:endParaRPr lang="pl-PL" sz="1800" b="1" dirty="0">
              <a:solidFill>
                <a:schemeClr val="tx1"/>
              </a:solidFill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2780928"/>
            <a:ext cx="8640960" cy="388843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l-PL" sz="1600" b="1" u="sng" dirty="0" smtClean="0">
                <a:latin typeface="Bookman Old Style" pitchFamily="18" charset="0"/>
              </a:rPr>
              <a:t>Częstotliwość odbierania odpadów komunalnych</a:t>
            </a:r>
            <a:r>
              <a:rPr lang="pl-PL" sz="1600" dirty="0" smtClean="0">
                <a:latin typeface="Bookman Old Style" pitchFamily="18" charset="0"/>
              </a:rPr>
              <a:t> od właścicieli nieruchomości dokonywana będzie wg ustalonego przez gminę harmonogramu dostępnego na stronie internetowej.</a:t>
            </a:r>
          </a:p>
          <a:p>
            <a:pPr lvl="0" algn="just">
              <a:lnSpc>
                <a:spcPct val="150000"/>
              </a:lnSpc>
            </a:pPr>
            <a:r>
              <a:rPr lang="pl-PL" sz="1600" b="1" dirty="0" smtClean="0">
                <a:latin typeface="Bookman Old Style" pitchFamily="18" charset="0"/>
              </a:rPr>
              <a:t>papier, tektura, tworzywa sztuczne, metale </a:t>
            </a:r>
            <a:r>
              <a:rPr lang="pl-PL" sz="1600" dirty="0" smtClean="0">
                <a:latin typeface="Bookman Old Style" pitchFamily="18" charset="0"/>
              </a:rPr>
              <a:t>odbierane są </a:t>
            </a:r>
            <a:r>
              <a:rPr lang="pl-PL" sz="1600" u="sng" dirty="0" smtClean="0">
                <a:latin typeface="Bookman Old Style" pitchFamily="18" charset="0"/>
              </a:rPr>
              <a:t>nie rzadziej niż raz </a:t>
            </a:r>
            <a:br>
              <a:rPr lang="pl-PL" sz="1600" u="sng" dirty="0" smtClean="0">
                <a:latin typeface="Bookman Old Style" pitchFamily="18" charset="0"/>
              </a:rPr>
            </a:br>
            <a:r>
              <a:rPr lang="pl-PL" sz="1600" u="sng" dirty="0" smtClean="0">
                <a:latin typeface="Bookman Old Style" pitchFamily="18" charset="0"/>
              </a:rPr>
              <a:t>w miesiącu;</a:t>
            </a:r>
          </a:p>
          <a:p>
            <a:pPr lvl="0" algn="just">
              <a:lnSpc>
                <a:spcPct val="150000"/>
              </a:lnSpc>
            </a:pPr>
            <a:r>
              <a:rPr lang="pl-PL" sz="1600" b="1" dirty="0" smtClean="0">
                <a:latin typeface="Bookman Old Style" pitchFamily="18" charset="0"/>
              </a:rPr>
              <a:t>szkło</a:t>
            </a:r>
            <a:r>
              <a:rPr lang="pl-PL" sz="1600" dirty="0" smtClean="0">
                <a:latin typeface="Bookman Old Style" pitchFamily="18" charset="0"/>
              </a:rPr>
              <a:t> odbierane jest </a:t>
            </a:r>
            <a:r>
              <a:rPr lang="pl-PL" sz="1600" u="sng" dirty="0" smtClean="0">
                <a:latin typeface="Bookman Old Style" pitchFamily="18" charset="0"/>
              </a:rPr>
              <a:t>nie rzadziej niż raz na kwartał;</a:t>
            </a:r>
          </a:p>
          <a:p>
            <a:pPr lvl="0" algn="just">
              <a:lnSpc>
                <a:spcPct val="150000"/>
              </a:lnSpc>
            </a:pPr>
            <a:r>
              <a:rPr lang="pl-PL" sz="1600" b="1" dirty="0" smtClean="0">
                <a:latin typeface="Bookman Old Style" pitchFamily="18" charset="0"/>
              </a:rPr>
              <a:t>bioodpady</a:t>
            </a:r>
            <a:r>
              <a:rPr lang="pl-PL" sz="1600" dirty="0" smtClean="0">
                <a:latin typeface="Bookman Old Style" pitchFamily="18" charset="0"/>
              </a:rPr>
              <a:t> odbierane są </a:t>
            </a:r>
            <a:r>
              <a:rPr lang="pl-PL" sz="1600" u="sng" dirty="0" smtClean="0">
                <a:latin typeface="Bookman Old Style" pitchFamily="18" charset="0"/>
              </a:rPr>
              <a:t>nie rzadziej niż raz w miesiącu</a:t>
            </a:r>
            <a:r>
              <a:rPr lang="pl-PL" sz="1600" dirty="0" smtClean="0">
                <a:latin typeface="Bookman Old Style" pitchFamily="18" charset="0"/>
              </a:rPr>
              <a:t>; a w okresie od </a:t>
            </a:r>
            <a:br>
              <a:rPr lang="pl-PL" sz="1600" dirty="0" smtClean="0">
                <a:latin typeface="Bookman Old Style" pitchFamily="18" charset="0"/>
              </a:rPr>
            </a:br>
            <a:r>
              <a:rPr lang="pl-PL" sz="1600" dirty="0" smtClean="0">
                <a:latin typeface="Bookman Old Style" pitchFamily="18" charset="0"/>
              </a:rPr>
              <a:t>1 kwietnia do 31 października, </a:t>
            </a:r>
            <a:r>
              <a:rPr lang="pl-PL" sz="1600" u="sng" dirty="0" smtClean="0">
                <a:latin typeface="Bookman Old Style" pitchFamily="18" charset="0"/>
              </a:rPr>
              <a:t>nie rzadziej niż dwa razy w miesiącu;</a:t>
            </a:r>
          </a:p>
          <a:p>
            <a:pPr lvl="0" algn="just">
              <a:lnSpc>
                <a:spcPct val="150000"/>
              </a:lnSpc>
            </a:pPr>
            <a:r>
              <a:rPr lang="pl-PL" sz="1600" b="1" dirty="0" smtClean="0">
                <a:latin typeface="Bookman Old Style" pitchFamily="18" charset="0"/>
              </a:rPr>
              <a:t>odpady zmieszane </a:t>
            </a:r>
            <a:r>
              <a:rPr lang="pl-PL" sz="1600" dirty="0" smtClean="0">
                <a:latin typeface="Bookman Old Style" pitchFamily="18" charset="0"/>
              </a:rPr>
              <a:t>(pozostałości po sortowaniu), odbierane są </a:t>
            </a:r>
            <a:r>
              <a:rPr lang="pl-PL" sz="1600" u="sng" dirty="0" smtClean="0">
                <a:latin typeface="Bookman Old Style" pitchFamily="18" charset="0"/>
              </a:rPr>
              <a:t>nie rzadziej niż dwa razy w miesiącu.</a:t>
            </a:r>
            <a:endParaRPr lang="pl-PL" u="sng" dirty="0" smtClean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251520" y="274638"/>
            <a:ext cx="8640960" cy="56207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Obowiązki gminy Ksawerów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533456" cy="50405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l-PL" sz="1800" b="1" dirty="0" smtClean="0">
                <a:latin typeface="Bookman Old Style" pitchFamily="18" charset="0"/>
              </a:rPr>
              <a:t>Na stronie </a:t>
            </a:r>
            <a:r>
              <a:rPr lang="pl-PL" sz="1800" b="1" dirty="0" smtClean="0">
                <a:latin typeface="Bookman Old Style" pitchFamily="18" charset="0"/>
                <a:hlinkClick r:id="rId3"/>
              </a:rPr>
              <a:t>http://www.ksawerow.bip.cc</a:t>
            </a:r>
            <a:r>
              <a:rPr lang="pl-PL" sz="1800" b="1" dirty="0" smtClean="0">
                <a:latin typeface="Bookman Old Style" pitchFamily="18" charset="0"/>
              </a:rPr>
              <a:t> będą podawane informacje o:</a:t>
            </a:r>
            <a:endParaRPr lang="pl-PL" sz="1800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640960" cy="45720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l-PL" sz="1600" b="1" dirty="0" smtClean="0">
                <a:latin typeface="Bookman Old Style" pitchFamily="18" charset="0"/>
              </a:rPr>
              <a:t>Firmie, </a:t>
            </a:r>
            <a:r>
              <a:rPr lang="pl-PL" sz="1600" dirty="0" smtClean="0">
                <a:latin typeface="Bookman Old Style" pitchFamily="18" charset="0"/>
              </a:rPr>
              <a:t>która odbiera </a:t>
            </a:r>
            <a:r>
              <a:rPr lang="pl-PL" sz="1600" dirty="0" smtClean="0">
                <a:latin typeface="Bookman Old Style" pitchFamily="18" charset="0"/>
              </a:rPr>
              <a:t>odpady komunalne z terenu gminy</a:t>
            </a:r>
            <a:endParaRPr lang="pl-PL" sz="1600" dirty="0" smtClean="0">
              <a:latin typeface="Bookman Old Style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l-PL" sz="1600" b="1" dirty="0" smtClean="0">
                <a:latin typeface="Bookman Old Style" pitchFamily="18" charset="0"/>
              </a:rPr>
              <a:t>Harmonogramie</a:t>
            </a:r>
            <a:r>
              <a:rPr lang="pl-PL" sz="1600" dirty="0" smtClean="0">
                <a:latin typeface="Bookman Old Style" pitchFamily="18" charset="0"/>
              </a:rPr>
              <a:t> wywozu odpadów w gminie Ksawerów;</a:t>
            </a:r>
          </a:p>
          <a:p>
            <a:pPr algn="just">
              <a:lnSpc>
                <a:spcPct val="150000"/>
              </a:lnSpc>
            </a:pPr>
            <a:r>
              <a:rPr lang="pl-PL" sz="1600" b="1" dirty="0" smtClean="0">
                <a:latin typeface="Bookman Old Style" pitchFamily="18" charset="0"/>
              </a:rPr>
              <a:t>Miejscach zagospodarowania odpadów </a:t>
            </a:r>
            <a:r>
              <a:rPr lang="pl-PL" sz="1600" dirty="0" smtClean="0">
                <a:latin typeface="Bookman Old Style" pitchFamily="18" charset="0"/>
              </a:rPr>
              <a:t>zmieszanych, odpadów zielonych </a:t>
            </a:r>
            <a:r>
              <a:rPr lang="pl-PL" sz="1600" dirty="0" smtClean="0">
                <a:latin typeface="Bookman Old Style" pitchFamily="18" charset="0"/>
              </a:rPr>
              <a:t/>
            </a:r>
            <a:br>
              <a:rPr lang="pl-PL" sz="1600" dirty="0" smtClean="0">
                <a:latin typeface="Bookman Old Style" pitchFamily="18" charset="0"/>
              </a:rPr>
            </a:br>
            <a:r>
              <a:rPr lang="pl-PL" sz="1600" dirty="0" smtClean="0">
                <a:latin typeface="Bookman Old Style" pitchFamily="18" charset="0"/>
              </a:rPr>
              <a:t>oraz </a:t>
            </a:r>
            <a:r>
              <a:rPr lang="pl-PL" sz="1600" dirty="0" smtClean="0">
                <a:latin typeface="Bookman Old Style" pitchFamily="18" charset="0"/>
              </a:rPr>
              <a:t>pozostałości z sortowania odpadów komunalnych przeznaczonych </a:t>
            </a:r>
            <a:r>
              <a:rPr lang="pl-PL" sz="1600" dirty="0" smtClean="0">
                <a:latin typeface="Bookman Old Style" pitchFamily="18" charset="0"/>
              </a:rPr>
              <a:t/>
            </a:r>
            <a:br>
              <a:rPr lang="pl-PL" sz="1600" dirty="0" smtClean="0">
                <a:latin typeface="Bookman Old Style" pitchFamily="18" charset="0"/>
              </a:rPr>
            </a:br>
            <a:r>
              <a:rPr lang="pl-PL" sz="1600" dirty="0" smtClean="0">
                <a:latin typeface="Bookman Old Style" pitchFamily="18" charset="0"/>
              </a:rPr>
              <a:t>do </a:t>
            </a:r>
            <a:r>
              <a:rPr lang="pl-PL" sz="1600" dirty="0" smtClean="0">
                <a:latin typeface="Bookman Old Style" pitchFamily="18" charset="0"/>
              </a:rPr>
              <a:t>składowania;</a:t>
            </a:r>
          </a:p>
          <a:p>
            <a:pPr algn="just">
              <a:lnSpc>
                <a:spcPct val="150000"/>
              </a:lnSpc>
            </a:pPr>
            <a:r>
              <a:rPr lang="pl-PL" sz="1600" b="1" dirty="0" smtClean="0">
                <a:latin typeface="Bookman Old Style" pitchFamily="18" charset="0"/>
              </a:rPr>
              <a:t>Ilości odpadów, które trafiły do recyklingu i odzysku</a:t>
            </a:r>
            <a:r>
              <a:rPr lang="pl-PL" sz="1600" dirty="0" smtClean="0">
                <a:latin typeface="Bookman Old Style" pitchFamily="18" charset="0"/>
              </a:rPr>
              <a:t>, </a:t>
            </a:r>
            <a:r>
              <a:rPr lang="pl-PL" sz="1600" dirty="0" smtClean="0">
                <a:latin typeface="Bookman Old Style" pitchFamily="18" charset="0"/>
              </a:rPr>
              <a:t>a </a:t>
            </a:r>
            <a:r>
              <a:rPr lang="pl-PL" sz="1600" dirty="0" smtClean="0">
                <a:latin typeface="Bookman Old Style" pitchFamily="18" charset="0"/>
              </a:rPr>
              <a:t>także </a:t>
            </a:r>
            <a:r>
              <a:rPr lang="pl-PL" sz="1600" dirty="0" smtClean="0">
                <a:latin typeface="Bookman Old Style" pitchFamily="18" charset="0"/>
              </a:rPr>
              <a:t>o </a:t>
            </a:r>
            <a:r>
              <a:rPr lang="pl-PL" sz="1600" dirty="0" smtClean="0">
                <a:latin typeface="Bookman Old Style" pitchFamily="18" charset="0"/>
              </a:rPr>
              <a:t>tym, </a:t>
            </a:r>
            <a:r>
              <a:rPr lang="pl-PL" sz="1600" dirty="0" smtClean="0">
                <a:latin typeface="Bookman Old Style" pitchFamily="18" charset="0"/>
              </a:rPr>
              <a:t/>
            </a:r>
            <a:br>
              <a:rPr lang="pl-PL" sz="1600" dirty="0" smtClean="0">
                <a:latin typeface="Bookman Old Style" pitchFamily="18" charset="0"/>
              </a:rPr>
            </a:br>
            <a:r>
              <a:rPr lang="pl-PL" sz="1600" dirty="0" smtClean="0">
                <a:latin typeface="Bookman Old Style" pitchFamily="18" charset="0"/>
              </a:rPr>
              <a:t>ile </a:t>
            </a:r>
            <a:r>
              <a:rPr lang="pl-PL" sz="1600" dirty="0" smtClean="0">
                <a:latin typeface="Bookman Old Style" pitchFamily="18" charset="0"/>
              </a:rPr>
              <a:t>odpadów trafiło na składowisko.</a:t>
            </a:r>
          </a:p>
          <a:p>
            <a:pPr algn="just">
              <a:lnSpc>
                <a:spcPct val="150000"/>
              </a:lnSpc>
            </a:pPr>
            <a:r>
              <a:rPr lang="pl-PL" sz="1600" b="1" dirty="0" smtClean="0">
                <a:latin typeface="Bookman Old Style" pitchFamily="18" charset="0"/>
              </a:rPr>
              <a:t>Punkcie selektywnej zbiórki odpadów komunalnych </a:t>
            </a:r>
            <a:r>
              <a:rPr lang="pl-PL" sz="1600" dirty="0" smtClean="0">
                <a:latin typeface="Bookman Old Style" pitchFamily="18" charset="0"/>
              </a:rPr>
              <a:t>wraz ze wskazaniem godzin przyjmowania odpadów </a:t>
            </a:r>
            <a:endParaRPr lang="pl-PL" sz="1600" dirty="0" smtClean="0">
              <a:latin typeface="Bookman Old Style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l-PL" sz="1600" b="1" dirty="0" smtClean="0">
                <a:latin typeface="Bookman Old Style" pitchFamily="18" charset="0"/>
              </a:rPr>
              <a:t>O zbierających </a:t>
            </a:r>
            <a:r>
              <a:rPr lang="pl-PL" sz="1600" b="1" dirty="0" smtClean="0">
                <a:latin typeface="Bookman Old Style" pitchFamily="18" charset="0"/>
              </a:rPr>
              <a:t>zużyty sprzęt elektryczny </a:t>
            </a:r>
            <a:r>
              <a:rPr lang="pl-PL" sz="1600" b="1" dirty="0" smtClean="0">
                <a:latin typeface="Bookman Old Style" pitchFamily="18" charset="0"/>
              </a:rPr>
              <a:t>i </a:t>
            </a:r>
            <a:r>
              <a:rPr lang="pl-PL" sz="1600" b="1" dirty="0" smtClean="0">
                <a:latin typeface="Bookman Old Style" pitchFamily="18" charset="0"/>
              </a:rPr>
              <a:t>elektroniczny </a:t>
            </a:r>
            <a:r>
              <a:rPr lang="pl-PL" sz="1600" dirty="0" smtClean="0">
                <a:latin typeface="Bookman Old Style" pitchFamily="18" charset="0"/>
              </a:rPr>
              <a:t>pochodzący </a:t>
            </a:r>
            <a:r>
              <a:rPr lang="pl-PL" sz="1600" dirty="0" smtClean="0">
                <a:latin typeface="Bookman Old Style" pitchFamily="18" charset="0"/>
              </a:rPr>
              <a:t/>
            </a:r>
            <a:br>
              <a:rPr lang="pl-PL" sz="1600" dirty="0" smtClean="0">
                <a:latin typeface="Bookman Old Style" pitchFamily="18" charset="0"/>
              </a:rPr>
            </a:br>
            <a:r>
              <a:rPr lang="pl-PL" sz="1600" dirty="0" smtClean="0">
                <a:latin typeface="Bookman Old Style" pitchFamily="18" charset="0"/>
              </a:rPr>
              <a:t>z </a:t>
            </a:r>
            <a:r>
              <a:rPr lang="pl-PL" sz="1600" dirty="0" smtClean="0">
                <a:latin typeface="Bookman Old Style" pitchFamily="18" charset="0"/>
              </a:rPr>
              <a:t>gospodarstw domowych. </a:t>
            </a:r>
          </a:p>
          <a:p>
            <a:pPr algn="just">
              <a:lnSpc>
                <a:spcPct val="150000"/>
              </a:lnSpc>
            </a:pPr>
            <a:r>
              <a:rPr lang="pl-PL" sz="1600" dirty="0" smtClean="0">
                <a:latin typeface="Bookman Old Style" pitchFamily="18" charset="0"/>
              </a:rPr>
              <a:t>Ewidencji dokonanych wpisów do </a:t>
            </a:r>
            <a:r>
              <a:rPr lang="pl-PL" sz="1600" b="1" dirty="0" smtClean="0">
                <a:latin typeface="Bookman Old Style" pitchFamily="18" charset="0"/>
              </a:rPr>
              <a:t>rejestru działalności regulowanej </a:t>
            </a:r>
            <a:r>
              <a:rPr lang="pl-PL" sz="1600" dirty="0" smtClean="0">
                <a:latin typeface="Bookman Old Style" pitchFamily="18" charset="0"/>
              </a:rPr>
              <a:t/>
            </a:r>
            <a:br>
              <a:rPr lang="pl-PL" sz="1600" dirty="0" smtClean="0">
                <a:latin typeface="Bookman Old Style" pitchFamily="18" charset="0"/>
              </a:rPr>
            </a:br>
            <a:r>
              <a:rPr lang="pl-PL" sz="1600" dirty="0" smtClean="0">
                <a:latin typeface="Bookman Old Style" pitchFamily="18" charset="0"/>
              </a:rPr>
              <a:t>w zakresie odbierania odpadów komunalnych od właścicieli nieruchomości.</a:t>
            </a: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251520" y="274638"/>
            <a:ext cx="8640960" cy="49006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bIns="91440" anchor="b" anchorCtr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Obowiązki gminy Ksawerów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562074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l-PL" sz="2400" b="1" dirty="0" smtClean="0"/>
              <a:t>Obowiązki właścicieli nieruchomości. 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899592" y="1052736"/>
            <a:ext cx="7776864" cy="4572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pl-PL" sz="2800" i="1" dirty="0" smtClean="0">
                <a:latin typeface="Bookman Old Style" pitchFamily="18" charset="0"/>
              </a:rPr>
              <a:t>Właściciel nieruchomości </a:t>
            </a:r>
            <a:r>
              <a:rPr lang="pl-PL" sz="2800" i="1" dirty="0" smtClean="0">
                <a:latin typeface="Bookman Old Style" pitchFamily="18" charset="0"/>
              </a:rPr>
              <a:t>to także</a:t>
            </a:r>
          </a:p>
          <a:p>
            <a:pPr>
              <a:lnSpc>
                <a:spcPct val="150000"/>
              </a:lnSpc>
              <a:buNone/>
            </a:pPr>
            <a:r>
              <a:rPr lang="pl-PL" sz="2800" i="1" dirty="0" smtClean="0">
                <a:latin typeface="Bookman Old Style" pitchFamily="18" charset="0"/>
              </a:rPr>
              <a:t>współwłaściciel, użytkownik</a:t>
            </a:r>
            <a:endParaRPr lang="pl-PL" sz="2800" i="1" dirty="0" smtClean="0">
              <a:latin typeface="Bookman Old Style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pl-PL" sz="2800" i="1" dirty="0" smtClean="0">
                <a:latin typeface="Bookman Old Style" pitchFamily="18" charset="0"/>
              </a:rPr>
              <a:t>wieczysty </a:t>
            </a:r>
            <a:r>
              <a:rPr lang="pl-PL" sz="2800" i="1" dirty="0" smtClean="0">
                <a:latin typeface="Bookman Old Style" pitchFamily="18" charset="0"/>
              </a:rPr>
              <a:t>oraz </a:t>
            </a:r>
            <a:r>
              <a:rPr lang="pl-PL" sz="2800" i="1" dirty="0" smtClean="0">
                <a:latin typeface="Bookman Old Style" pitchFamily="18" charset="0"/>
              </a:rPr>
              <a:t>jednostki organizacyjne </a:t>
            </a:r>
            <a:endParaRPr lang="pl-PL" sz="2800" i="1" dirty="0" smtClean="0">
              <a:latin typeface="Bookman Old Style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pl-PL" sz="2800" i="1" dirty="0" smtClean="0">
                <a:latin typeface="Bookman Old Style" pitchFamily="18" charset="0"/>
              </a:rPr>
              <a:t>i osoby posiadające nieruchomości </a:t>
            </a:r>
          </a:p>
          <a:p>
            <a:pPr>
              <a:lnSpc>
                <a:spcPct val="150000"/>
              </a:lnSpc>
              <a:buNone/>
            </a:pPr>
            <a:r>
              <a:rPr lang="pl-PL" sz="2800" i="1" dirty="0" smtClean="0">
                <a:latin typeface="Bookman Old Style" pitchFamily="18" charset="0"/>
              </a:rPr>
              <a:t>w zarządzie lub użytkowaniu, a także inne</a:t>
            </a:r>
          </a:p>
          <a:p>
            <a:pPr>
              <a:lnSpc>
                <a:spcPct val="150000"/>
              </a:lnSpc>
              <a:buNone/>
            </a:pPr>
            <a:r>
              <a:rPr lang="pl-PL" sz="2800" i="1" dirty="0" smtClean="0">
                <a:latin typeface="Bookman Old Style" pitchFamily="18" charset="0"/>
              </a:rPr>
              <a:t>podmioty władające nieruchomością.</a:t>
            </a:r>
          </a:p>
          <a:p>
            <a:endParaRPr lang="pl-PL" dirty="0"/>
          </a:p>
        </p:txBody>
      </p:sp>
      <p:pic>
        <p:nvPicPr>
          <p:cNvPr id="4" name="Obraz 3" descr="imageCA4EZD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5229200"/>
            <a:ext cx="1296144" cy="1296144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34082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l-PL" sz="2800" dirty="0" smtClean="0">
                <a:latin typeface="Bookman Old Style" pitchFamily="18" charset="0"/>
              </a:rPr>
              <a:t>Odpady komunalne</a:t>
            </a:r>
            <a:endParaRPr lang="pl-PL" sz="2800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827584" y="1412776"/>
            <a:ext cx="7772400" cy="457200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pl-PL" b="1" i="1" dirty="0" smtClean="0">
                <a:latin typeface="Bookman Old Style" pitchFamily="18" charset="0"/>
              </a:rPr>
              <a:t>To odpady powstające w gospodarstwach domowych, </a:t>
            </a:r>
            <a:r>
              <a:rPr lang="pl-PL" i="1" dirty="0" smtClean="0">
                <a:latin typeface="Bookman Old Style" pitchFamily="18" charset="0"/>
              </a:rPr>
              <a:t/>
            </a:r>
            <a:br>
              <a:rPr lang="pl-PL" i="1" dirty="0" smtClean="0">
                <a:latin typeface="Bookman Old Style" pitchFamily="18" charset="0"/>
              </a:rPr>
            </a:br>
            <a:r>
              <a:rPr lang="pl-PL" i="1" dirty="0" smtClean="0">
                <a:latin typeface="Bookman Old Style" pitchFamily="18" charset="0"/>
              </a:rPr>
              <a:t>z wyłączeniem pojazdów wycofanych z eksploatacji, a także odpady niezawierające odpadów niebezpiecznych pochodzące od innych wytwórców odpadów, które ze względu na swój charakter lub skład są podobne do odpadów powstających </a:t>
            </a:r>
            <a:br>
              <a:rPr lang="pl-PL" i="1" dirty="0" smtClean="0">
                <a:latin typeface="Bookman Old Style" pitchFamily="18" charset="0"/>
              </a:rPr>
            </a:br>
            <a:r>
              <a:rPr lang="pl-PL" i="1" dirty="0" smtClean="0">
                <a:latin typeface="Bookman Old Style" pitchFamily="18" charset="0"/>
              </a:rPr>
              <a:t>w gospodarstwach domowych. </a:t>
            </a:r>
            <a:endParaRPr lang="pl-PL" i="1" dirty="0" smtClean="0">
              <a:latin typeface="Bookman Old Style" pitchFamily="18" charset="0"/>
            </a:endParaRPr>
          </a:p>
          <a:p>
            <a:pPr algn="just">
              <a:lnSpc>
                <a:spcPct val="170000"/>
              </a:lnSpc>
              <a:buNone/>
            </a:pPr>
            <a:r>
              <a:rPr lang="pl-PL" i="1" dirty="0" smtClean="0">
                <a:latin typeface="Bookman Old Style" pitchFamily="18" charset="0"/>
              </a:rPr>
              <a:t>Zmieszane </a:t>
            </a:r>
            <a:r>
              <a:rPr lang="pl-PL" i="1" dirty="0" smtClean="0">
                <a:latin typeface="Bookman Old Style" pitchFamily="18" charset="0"/>
              </a:rPr>
              <a:t>odpady komunalne, pozostają zmieszanymi odpadami komunalnymi, nawet jeżeli zostały poddane czynności przetwarzania odpadów, która nie zmieniła w sposób znaczący ich właściwości.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3645024"/>
            <a:ext cx="8136904" cy="230425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342900" indent="-342900" algn="just">
              <a:lnSpc>
                <a:spcPct val="160000"/>
              </a:lnSpc>
              <a:buNone/>
            </a:pPr>
            <a:r>
              <a:rPr lang="pl-PL" sz="2100" dirty="0" smtClean="0">
                <a:latin typeface="Bookman Old Style" pitchFamily="18" charset="0"/>
              </a:rPr>
              <a:t>     Właściciel nieruchomości jest zobowiązany złożyć do wójta, </a:t>
            </a:r>
            <a:r>
              <a:rPr lang="pl-PL" sz="2100" b="1" u="sng" dirty="0" smtClean="0">
                <a:latin typeface="Bookman Old Style" pitchFamily="18" charset="0"/>
              </a:rPr>
              <a:t>deklarację o wysokości opłaty za gospodarowanie odpadami komunalnymi</a:t>
            </a:r>
            <a:r>
              <a:rPr lang="pl-PL" sz="2100" b="1" dirty="0" smtClean="0">
                <a:latin typeface="Bookman Old Style" pitchFamily="18" charset="0"/>
              </a:rPr>
              <a:t> </a:t>
            </a:r>
            <a:r>
              <a:rPr lang="pl-PL" sz="2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w terminie 14 dni </a:t>
            </a:r>
            <a:r>
              <a:rPr lang="pl-PL" sz="2100" dirty="0" smtClean="0">
                <a:latin typeface="Bookman Old Style" pitchFamily="18" charset="0"/>
              </a:rPr>
              <a:t>od dnia zamieszkania na danej nieruchomości pierwszego mieszkańca.</a:t>
            </a: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467544" y="260648"/>
            <a:ext cx="8208912" cy="56207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Obowiązki właścicieli nieruchomości zamieszkałych. </a:t>
            </a: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2411760" y="980728"/>
            <a:ext cx="3729608" cy="43691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pl-PL" sz="1800" b="1" dirty="0" smtClean="0">
                <a:solidFill>
                  <a:schemeClr val="tx1"/>
                </a:solidFill>
                <a:latin typeface="Bookman Old Style" pitchFamily="18" charset="0"/>
              </a:rPr>
              <a:t>1. DEKLARACJA</a:t>
            </a:r>
            <a:endParaRPr lang="pl-PL" sz="1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467544" y="1628800"/>
            <a:ext cx="8136904" cy="16561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bIns="9144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Uchwała Nr XXXVI/246/2013 Rady Gminy Ksawerów z dnia </a:t>
            </a: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/>
            </a:r>
            <a:b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</a:b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23 </a:t>
            </a: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stycznia 2013 r. </a:t>
            </a: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w sprawie określenia wzoru deklaracji </a:t>
            </a: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/>
            </a:r>
            <a:b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</a:b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o </a:t>
            </a: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wysokości opłaty za gospodarowanie odpadami komunalnymi.</a:t>
            </a:r>
            <a:endParaRPr kumimoji="0" lang="pl-PL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4"/>
          <p:cNvSpPr txBox="1">
            <a:spLocks noGrp="1"/>
          </p:cNvSpPr>
          <p:nvPr>
            <p:ph sz="quarter" idx="1"/>
          </p:nvPr>
        </p:nvSpPr>
        <p:spPr>
          <a:xfrm>
            <a:off x="755576" y="1196752"/>
            <a:ext cx="7772400" cy="390876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>
            <a:sp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W przypadku niezłożenia deklaracji albo uzasadnionych wątpliwości co do danych zawartych w deklaracji </a:t>
            </a: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wójt 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określa, wysokość opłaty 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za gospodarowanie odpadami komunalnymi biorąc 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pod uwagę uzasadnione szacunki, w tym średnią ilość odpadów komunalnych powstających na nieruchomościach 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/>
            </a:r>
            <a:b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</a:b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o 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podobnym 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charakterze.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None/>
              <a:tabLst/>
              <a:defRPr/>
            </a:pPr>
            <a:r>
              <a:rPr lang="pl-PL" sz="1800" dirty="0" smtClean="0">
                <a:solidFill>
                  <a:schemeClr val="tx1"/>
                </a:solidFill>
                <a:latin typeface="Bookman Old Style" pitchFamily="18" charset="0"/>
              </a:rPr>
              <a:t>W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 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wielu 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przypadkach może to 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być mniej korzystne dla właścicieli nieruchomości niż w przypadku odniesienia się do konkretnych 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uwarunkowań</a:t>
            </a:r>
            <a:r>
              <a:rPr lang="pl-PL" sz="1800" dirty="0" smtClean="0">
                <a:solidFill>
                  <a:schemeClr val="tx1"/>
                </a:solidFill>
                <a:latin typeface="Bookman Old Style" pitchFamily="18" charset="0"/>
              </a:rPr>
              <a:t>.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 </a:t>
            </a:r>
            <a:endParaRPr kumimoji="0" lang="pl-PL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</a:endParaRP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683568" y="260648"/>
            <a:ext cx="7772400" cy="56207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Obowiązki właścicieli nieruchomości zamieszkałych. </a:t>
            </a: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683568" y="260648"/>
            <a:ext cx="7772400" cy="56207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Obowiązki właścicieli nieruchomości zamieszkałych. </a:t>
            </a: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2627784" y="1052736"/>
            <a:ext cx="3729608" cy="4369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bIns="9144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Zasady zmiany deklaracji</a:t>
            </a:r>
            <a:endParaRPr kumimoji="0" lang="pl-PL" sz="1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683568" y="1772816"/>
            <a:ext cx="7776864" cy="21698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l-PL" dirty="0" smtClean="0"/>
              <a:t>W przypadku </a:t>
            </a:r>
            <a:r>
              <a:rPr lang="pl-PL" b="1" dirty="0" smtClean="0"/>
              <a:t>zmiany danych </a:t>
            </a:r>
            <a:r>
              <a:rPr lang="pl-PL" dirty="0" smtClean="0"/>
              <a:t>będących podstawą ustalenia wysokości należnej opłaty za gospodarowanie odpadami komunalnymi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lub </a:t>
            </a:r>
            <a:r>
              <a:rPr lang="pl-PL" dirty="0" smtClean="0"/>
              <a:t>określonej w deklaracji ilości odpadów komunalnych powstających na danej nieruchomości właściciel nieruchomości jest obowiązany złożyć </a:t>
            </a:r>
            <a:r>
              <a:rPr lang="pl-PL" b="1" u="sng" dirty="0" smtClean="0"/>
              <a:t>aktualizację deklaracji w terminie 14 dni od dnia wystąpienia zmiany. </a:t>
            </a:r>
          </a:p>
        </p:txBody>
      </p:sp>
      <p:sp>
        <p:nvSpPr>
          <p:cNvPr id="10" name="Prostokąt 9"/>
          <p:cNvSpPr/>
          <p:nvPr/>
        </p:nvSpPr>
        <p:spPr>
          <a:xfrm>
            <a:off x="683568" y="4221088"/>
            <a:ext cx="7776864" cy="87248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dirty="0" smtClean="0"/>
              <a:t>Opłatę za gospodarowanie odpadami komunalnymi w zmienionej wysokości uiszcza się </a:t>
            </a:r>
            <a:r>
              <a:rPr lang="pl-PL" b="1" dirty="0" smtClean="0"/>
              <a:t>za miesiąc, w którym nastąpiła zmiana.</a:t>
            </a:r>
            <a:endParaRPr lang="pl-PL" b="1" dirty="0"/>
          </a:p>
        </p:txBody>
      </p:sp>
      <p:pic>
        <p:nvPicPr>
          <p:cNvPr id="11" name="Obraz 10" descr="image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5373216"/>
            <a:ext cx="1080120" cy="108012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683568" y="260648"/>
            <a:ext cx="7772400" cy="56207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Obowiązki właścicieli nieruchomości zamieszkałych. </a:t>
            </a: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755576" y="1700808"/>
            <a:ext cx="7704856" cy="175432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l-PL" dirty="0" smtClean="0">
                <a:latin typeface="Bookman Old Style" pitchFamily="18" charset="0"/>
              </a:rPr>
              <a:t>Właściciele nieruchomości zobowiązani są do </a:t>
            </a:r>
            <a:r>
              <a:rPr lang="pl-PL" b="1" dirty="0" smtClean="0">
                <a:latin typeface="Bookman Old Style" pitchFamily="18" charset="0"/>
              </a:rPr>
              <a:t>uiszczania na rzecz gminy opłaty za gospodarowanie odpadami komunalnymi </a:t>
            </a:r>
            <a:br>
              <a:rPr lang="pl-PL" b="1" dirty="0" smtClean="0">
                <a:latin typeface="Bookman Old Style" pitchFamily="18" charset="0"/>
              </a:rPr>
            </a:br>
            <a:r>
              <a:rPr lang="pl-PL" dirty="0" smtClean="0">
                <a:latin typeface="Bookman Old Style" pitchFamily="18" charset="0"/>
              </a:rPr>
              <a:t>w wysokości określonej w deklaracji o wysokości opłaty za gospodarowanie odpadami komunalnymi. </a:t>
            </a: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2411760" y="1052736"/>
            <a:ext cx="3729608" cy="4369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bIns="9144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2. OPŁATA</a:t>
            </a:r>
            <a:endParaRPr kumimoji="0" lang="pl-PL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1547664" y="3645024"/>
            <a:ext cx="6048672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dirty="0" smtClean="0">
                <a:latin typeface="Bookman Old Style" pitchFamily="18" charset="0"/>
              </a:rPr>
              <a:t>Obowiązek ten powstaje za każdy miesiąc, w którym </a:t>
            </a:r>
            <a:br>
              <a:rPr lang="pl-PL" dirty="0" smtClean="0">
                <a:latin typeface="Bookman Old Style" pitchFamily="18" charset="0"/>
              </a:rPr>
            </a:br>
            <a:r>
              <a:rPr lang="pl-PL" dirty="0" smtClean="0">
                <a:latin typeface="Bookman Old Style" pitchFamily="18" charset="0"/>
              </a:rPr>
              <a:t>na danej nieruchomości zamieszkuje mieszkaniec.</a:t>
            </a:r>
            <a:endParaRPr lang="pl-PL" dirty="0"/>
          </a:p>
        </p:txBody>
      </p:sp>
      <p:pic>
        <p:nvPicPr>
          <p:cNvPr id="14" name="Obraz 13" descr="image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4941168"/>
            <a:ext cx="1224136" cy="1512168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496944" cy="554461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l-PL" sz="2000" b="1" dirty="0" smtClean="0">
                <a:latin typeface="Bookman Old Style" pitchFamily="18" charset="0"/>
              </a:rPr>
              <a:t>W budynkach wielolokalowych </a:t>
            </a:r>
            <a:r>
              <a:rPr lang="pl-PL" sz="2000" dirty="0" smtClean="0">
                <a:latin typeface="Bookman Old Style" pitchFamily="18" charset="0"/>
              </a:rPr>
              <a:t>obowiązek złożenia deklaracji </a:t>
            </a:r>
            <a:br>
              <a:rPr lang="pl-PL" sz="2000" dirty="0" smtClean="0">
                <a:latin typeface="Bookman Old Style" pitchFamily="18" charset="0"/>
              </a:rPr>
            </a:br>
            <a:r>
              <a:rPr lang="pl-PL" sz="2000" dirty="0" smtClean="0">
                <a:latin typeface="Bookman Old Style" pitchFamily="18" charset="0"/>
              </a:rPr>
              <a:t>i ponoszenia opłaty za gospodarowanie odpadami komunalnymi ciąży na:</a:t>
            </a:r>
          </a:p>
          <a:p>
            <a:pPr algn="just">
              <a:lnSpc>
                <a:spcPct val="150000"/>
              </a:lnSpc>
              <a:buNone/>
            </a:pPr>
            <a:endParaRPr lang="pl-PL" sz="1800" dirty="0" smtClean="0">
              <a:latin typeface="Bookman Old Style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l-PL" sz="1800" dirty="0" smtClean="0">
                <a:latin typeface="Bookman Old Style" pitchFamily="18" charset="0"/>
              </a:rPr>
              <a:t>W przypadku, gdy właścicielem pozostaje </a:t>
            </a:r>
            <a:r>
              <a:rPr lang="pl-PL" sz="1800" b="1" dirty="0" smtClean="0">
                <a:latin typeface="Bookman Old Style" pitchFamily="18" charset="0"/>
              </a:rPr>
              <a:t>wyłącznie </a:t>
            </a:r>
            <a:r>
              <a:rPr lang="pl-PL" sz="1800" b="1" u="sng" dirty="0" smtClean="0">
                <a:latin typeface="Bookman Old Style" pitchFamily="18" charset="0"/>
              </a:rPr>
              <a:t>spółdzielnia</a:t>
            </a:r>
            <a:r>
              <a:rPr lang="pl-PL" sz="1800" dirty="0" smtClean="0">
                <a:latin typeface="Bookman Old Style" pitchFamily="18" charset="0"/>
              </a:rPr>
              <a:t>, to na niej, </a:t>
            </a:r>
            <a:r>
              <a:rPr lang="pl-PL" sz="1800" b="1" dirty="0" smtClean="0">
                <a:latin typeface="Bookman Old Style" pitchFamily="18" charset="0"/>
              </a:rPr>
              <a:t>ciążą ww. </a:t>
            </a:r>
            <a:r>
              <a:rPr lang="pl-PL" sz="1800" b="1" dirty="0" smtClean="0">
                <a:latin typeface="Bookman Old Style" pitchFamily="18" charset="0"/>
              </a:rPr>
              <a:t>obowiązki;</a:t>
            </a:r>
            <a:endParaRPr lang="pl-PL" sz="1800" dirty="0" smtClean="0">
              <a:latin typeface="Bookman Old Style" pitchFamily="18" charset="0"/>
            </a:endParaRPr>
          </a:p>
          <a:p>
            <a:pPr algn="just">
              <a:lnSpc>
                <a:spcPct val="150000"/>
              </a:lnSpc>
            </a:pPr>
            <a:endParaRPr lang="pl-PL" sz="1800" dirty="0" smtClean="0">
              <a:latin typeface="Bookman Old Style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l-PL" sz="1800" dirty="0" smtClean="0">
                <a:latin typeface="Bookman Old Style" pitchFamily="18" charset="0"/>
              </a:rPr>
              <a:t>W przypadku, gdy w budynku </a:t>
            </a:r>
            <a:r>
              <a:rPr lang="pl-PL" sz="1800" b="1" dirty="0" smtClean="0">
                <a:latin typeface="Bookman Old Style" pitchFamily="18" charset="0"/>
              </a:rPr>
              <a:t>wyodrębniona została własność niektórych lokali,</a:t>
            </a:r>
            <a:r>
              <a:rPr lang="pl-PL" sz="1800" dirty="0" smtClean="0">
                <a:latin typeface="Bookman Old Style" pitchFamily="18" charset="0"/>
              </a:rPr>
              <a:t> obowiązki ciążą </a:t>
            </a:r>
            <a:r>
              <a:rPr lang="pl-PL" sz="1800" b="1" u="sng" dirty="0" smtClean="0">
                <a:latin typeface="Bookman Old Style" pitchFamily="18" charset="0"/>
              </a:rPr>
              <a:t>na zarządcy albo właścicielach </a:t>
            </a:r>
            <a:r>
              <a:rPr lang="pl-PL" sz="1800" b="1" u="sng" dirty="0" smtClean="0">
                <a:latin typeface="Bookman Old Style" pitchFamily="18" charset="0"/>
              </a:rPr>
              <a:t>lokali.</a:t>
            </a:r>
            <a:endParaRPr lang="pl-PL" sz="1800" b="1" u="sng" dirty="0">
              <a:latin typeface="Bookman Old Style" pitchFamily="18" charset="0"/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323528" y="274638"/>
            <a:ext cx="8496944" cy="56207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Obowiązki właścicieli nieruchomości. </a:t>
            </a: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6300192" y="6309320"/>
            <a:ext cx="267227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 smtClean="0"/>
              <a:t>Źr. Biuro Analiz Sejmowych</a:t>
            </a:r>
            <a:endParaRPr lang="pl-PL" sz="1600" dirty="0"/>
          </a:p>
        </p:txBody>
      </p:sp>
    </p:spTree>
  </p:cSld>
  <p:clrMapOvr>
    <a:masterClrMapping/>
  </p:clrMapOvr>
  <p:transition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496944" cy="520142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pl-PL" sz="1800" dirty="0" smtClean="0">
                <a:latin typeface="Bookman Old Style" pitchFamily="18" charset="0"/>
              </a:rPr>
              <a:t>Opłaty za gospodarowanie odpadami komunalnymi stanowią </a:t>
            </a:r>
            <a:endParaRPr lang="pl-PL" sz="1800" dirty="0" smtClean="0">
              <a:latin typeface="Bookman Old Style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pl-PL" sz="1800" b="1" dirty="0" smtClean="0">
                <a:latin typeface="Bookman Old Style" pitchFamily="18" charset="0"/>
              </a:rPr>
              <a:t>dochód </a:t>
            </a:r>
            <a:r>
              <a:rPr lang="pl-PL" sz="1800" b="1" dirty="0" smtClean="0">
                <a:latin typeface="Bookman Old Style" pitchFamily="18" charset="0"/>
              </a:rPr>
              <a:t>gminy </a:t>
            </a:r>
            <a:r>
              <a:rPr lang="pl-PL" sz="1800" dirty="0" smtClean="0">
                <a:latin typeface="Bookman Old Style" pitchFamily="18" charset="0"/>
              </a:rPr>
              <a:t>i </a:t>
            </a:r>
            <a:r>
              <a:rPr lang="pl-PL" sz="1800" dirty="0" smtClean="0">
                <a:latin typeface="Bookman Old Style" pitchFamily="18" charset="0"/>
              </a:rPr>
              <a:t>egzekwowane są w trybie właściwym </a:t>
            </a:r>
            <a:r>
              <a:rPr lang="pl-PL" sz="1800" dirty="0" smtClean="0">
                <a:latin typeface="Bookman Old Style" pitchFamily="18" charset="0"/>
              </a:rPr>
              <a:t>dla </a:t>
            </a:r>
          </a:p>
          <a:p>
            <a:pPr algn="ctr">
              <a:lnSpc>
                <a:spcPct val="150000"/>
              </a:lnSpc>
              <a:buNone/>
            </a:pPr>
            <a:r>
              <a:rPr lang="pl-PL" sz="1800" b="1" dirty="0" smtClean="0">
                <a:latin typeface="Bookman Old Style" pitchFamily="18" charset="0"/>
              </a:rPr>
              <a:t>zaległości </a:t>
            </a:r>
            <a:r>
              <a:rPr lang="pl-PL" sz="1800" b="1" dirty="0" smtClean="0">
                <a:latin typeface="Bookman Old Style" pitchFamily="18" charset="0"/>
              </a:rPr>
              <a:t>podatkowych. </a:t>
            </a:r>
          </a:p>
          <a:p>
            <a:pPr algn="just">
              <a:lnSpc>
                <a:spcPct val="150000"/>
              </a:lnSpc>
              <a:buNone/>
            </a:pPr>
            <a:endParaRPr lang="pl-PL" sz="1800" b="1" u="sng" dirty="0" smtClean="0">
              <a:latin typeface="Bookman Old Style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pl-PL" sz="1800" dirty="0" smtClean="0">
                <a:latin typeface="Bookman Old Style" pitchFamily="18" charset="0"/>
              </a:rPr>
              <a:t>Z pobranych opłat, gmina pokrywa </a:t>
            </a:r>
            <a:r>
              <a:rPr lang="pl-PL" sz="1800" b="1" dirty="0" smtClean="0">
                <a:latin typeface="Bookman Old Style" pitchFamily="18" charset="0"/>
              </a:rPr>
              <a:t>koszty funkcjonowania systemu </a:t>
            </a:r>
            <a:r>
              <a:rPr lang="pl-PL" sz="1800" dirty="0" smtClean="0">
                <a:latin typeface="Bookman Old Style" pitchFamily="18" charset="0"/>
              </a:rPr>
              <a:t>gospodarowania odpadami komunalnymi, które obejmują koszty: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800" dirty="0" smtClean="0">
                <a:latin typeface="Bookman Old Style" pitchFamily="18" charset="0"/>
              </a:rPr>
              <a:t> odbierania, transportu, zbierania, odzysku i unieszkodliwiania odpadów komunalnych;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800" dirty="0" smtClean="0">
                <a:latin typeface="Bookman Old Style" pitchFamily="18" charset="0"/>
              </a:rPr>
              <a:t> tworzenia i utrzymania punktów selektywnego zbierania odpadów  </a:t>
            </a:r>
            <a:br>
              <a:rPr lang="pl-PL" sz="1800" dirty="0" smtClean="0">
                <a:latin typeface="Bookman Old Style" pitchFamily="18" charset="0"/>
              </a:rPr>
            </a:br>
            <a:r>
              <a:rPr lang="pl-PL" sz="1800" dirty="0" smtClean="0">
                <a:latin typeface="Bookman Old Style" pitchFamily="18" charset="0"/>
              </a:rPr>
              <a:t> komunalnych;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800" dirty="0" smtClean="0">
                <a:latin typeface="Bookman Old Style" pitchFamily="18" charset="0"/>
              </a:rPr>
              <a:t> obsługi administracyjnej tego systemu. </a:t>
            </a: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683568" y="260648"/>
            <a:ext cx="7772400" cy="56207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Obowiązki właścicieli nieruchomości zamieszkałych. </a:t>
            </a: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914400" y="274638"/>
            <a:ext cx="7772400" cy="56207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Obowiązki właścicieli nieruchomości zamieszkałych. </a:t>
            </a: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1115616" y="1628800"/>
          <a:ext cx="7056784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Prostokąt 7"/>
          <p:cNvSpPr/>
          <p:nvPr/>
        </p:nvSpPr>
        <p:spPr>
          <a:xfrm>
            <a:off x="179512" y="5301208"/>
            <a:ext cx="8712968" cy="13388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dirty="0" smtClean="0">
                <a:latin typeface="Bookman Old Style" pitchFamily="18" charset="0"/>
              </a:rPr>
              <a:t>Uchwała Nr XXXV/220/2012 Rady Gminy Ksawerów z dnia 27 grudnia 2012 r. w sprawie </a:t>
            </a:r>
            <a:r>
              <a:rPr lang="pl-PL" b="1" dirty="0" smtClean="0">
                <a:latin typeface="Bookman Old Style" pitchFamily="18" charset="0"/>
              </a:rPr>
              <a:t>wyboru metody ustalenia opłaty za gospodarowanie odpadami komunalnymi i stawki tej opłaty.</a:t>
            </a:r>
            <a:endParaRPr lang="pl-PL" b="1" dirty="0">
              <a:latin typeface="Bookman Old Style" pitchFamily="18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3491880" y="980728"/>
            <a:ext cx="2304256" cy="49244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74320" lvl="0" indent="-274320" algn="ctr">
              <a:spcBef>
                <a:spcPts val="580"/>
              </a:spcBef>
              <a:buClr>
                <a:srgbClr val="7FD13B"/>
              </a:buClr>
              <a:buSzPct val="85000"/>
            </a:pPr>
            <a:r>
              <a:rPr lang="pl-PL" sz="2600" dirty="0" smtClean="0">
                <a:solidFill>
                  <a:prstClr val="black"/>
                </a:solidFill>
              </a:rPr>
              <a:t>Od osoby </a:t>
            </a:r>
            <a:endParaRPr lang="pl-PL" sz="26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sz="quarter" idx="1"/>
          </p:nvPr>
        </p:nvSpPr>
        <p:spPr>
          <a:xfrm>
            <a:off x="611560" y="1052736"/>
            <a:ext cx="7772400" cy="54104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l-PL" sz="1800" dirty="0" smtClean="0"/>
              <a:t>Sposób uiszczania opłaty za gospodarowanie odpadami komunalnymi</a:t>
            </a:r>
            <a:endParaRPr lang="pl-PL" sz="18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467544" y="274638"/>
            <a:ext cx="8219256" cy="56207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Obowiązki właścicieli nieruchomości zamieszkałych. </a:t>
            </a: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Obraz 5" descr="imageCA8ABIY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4437112"/>
            <a:ext cx="1512168" cy="1512168"/>
          </a:xfrm>
          <a:prstGeom prst="rect">
            <a:avLst/>
          </a:prstGeom>
        </p:spPr>
      </p:pic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251520" y="1772816"/>
            <a:ext cx="8640960" cy="158417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l-PL" sz="1800" dirty="0" smtClean="0">
                <a:latin typeface="Bookman Old Style" pitchFamily="18" charset="0"/>
              </a:rPr>
              <a:t>Uchwała Nr XLII/292/2013 Rady Gminy Ksawerów z dnia 10 lipca 2013 r. w sprawie </a:t>
            </a:r>
            <a:r>
              <a:rPr lang="pl-PL" sz="1800" b="1" dirty="0" smtClean="0">
                <a:latin typeface="Bookman Old Style" pitchFamily="18" charset="0"/>
              </a:rPr>
              <a:t>terminu, częstotliwości i trybu uiszczania opłaty za gospodarowanie odpadami komunalnymi.</a:t>
            </a:r>
            <a:endParaRPr lang="pl-PL" sz="1800" b="1" dirty="0">
              <a:latin typeface="Bookman Old Style" pitchFamily="18" charset="0"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323528" y="3501008"/>
            <a:ext cx="8496944" cy="31683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Opłatę uiszcza się </a:t>
            </a:r>
            <a:r>
              <a:rPr kumimoji="0" lang="pl-PL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raz na kwartał</a:t>
            </a: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, bez wezwania, w łącznej </a:t>
            </a: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wysokości za trzy miesiące kalendarzowe</a:t>
            </a: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, w następujących terminach: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Za I kwartał do 15 kwietnia danego roku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Za II kwartał do 15 lipca danego roku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Za III kwartał do 15 października danego roku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Za IV kwartał do 15 stycznia następnego roku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pl-PL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611560" y="4005064"/>
            <a:ext cx="7992888" cy="1691682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dirty="0" smtClean="0">
                <a:latin typeface="Bookman Old Style" pitchFamily="18" charset="0"/>
              </a:rPr>
              <a:t>Termin wniesienia </a:t>
            </a:r>
            <a:r>
              <a:rPr lang="pl-PL" sz="2400" b="1" dirty="0" smtClean="0">
                <a:latin typeface="Bookman Old Style" pitchFamily="18" charset="0"/>
              </a:rPr>
              <a:t>pierwszej opłaty </a:t>
            </a:r>
            <a:endParaRPr lang="pl-PL" sz="2400" b="1" dirty="0" smtClean="0">
              <a:latin typeface="Bookman Old Style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pl-PL" sz="2400" dirty="0" smtClean="0">
                <a:latin typeface="Bookman Old Style" pitchFamily="18" charset="0"/>
              </a:rPr>
              <a:t>upływa </a:t>
            </a:r>
            <a:r>
              <a:rPr lang="pl-PL" sz="2400" b="1" u="sng" dirty="0" smtClean="0">
                <a:latin typeface="Bookman Old Style" pitchFamily="18" charset="0"/>
              </a:rPr>
              <a:t>15 października 2013 r. </a:t>
            </a:r>
            <a:endParaRPr lang="pl-PL" sz="2400" b="1" u="sng" dirty="0" smtClean="0">
              <a:latin typeface="Bookman Old Style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pl-PL" sz="2400" dirty="0" smtClean="0">
                <a:latin typeface="Bookman Old Style" pitchFamily="18" charset="0"/>
              </a:rPr>
              <a:t>i </a:t>
            </a:r>
            <a:r>
              <a:rPr lang="pl-PL" sz="2400" dirty="0" smtClean="0">
                <a:latin typeface="Bookman Old Style" pitchFamily="18" charset="0"/>
              </a:rPr>
              <a:t>obejmuje okres od 1 lipca do 30 września 2013 r.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8208912" cy="2016224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>
              <a:lnSpc>
                <a:spcPct val="150000"/>
              </a:lnSpc>
              <a:buNone/>
            </a:pPr>
            <a:endParaRPr lang="pl-PL" sz="2000" dirty="0" smtClean="0">
              <a:latin typeface="Bookman Old Style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pl-PL" sz="2000" dirty="0" smtClean="0">
                <a:latin typeface="Bookman Old Style" pitchFamily="18" charset="0"/>
              </a:rPr>
              <a:t>Opłatę </a:t>
            </a:r>
            <a:r>
              <a:rPr lang="pl-PL" sz="2000" dirty="0" smtClean="0">
                <a:latin typeface="Bookman Old Style" pitchFamily="18" charset="0"/>
              </a:rPr>
              <a:t>należy uiszczać przelewem na </a:t>
            </a:r>
            <a:r>
              <a:rPr lang="pl-PL" sz="2000" dirty="0" smtClean="0">
                <a:latin typeface="Bookman Old Style" pitchFamily="18" charset="0"/>
              </a:rPr>
              <a:t>indywidualne konto bankowe lub </a:t>
            </a:r>
            <a:r>
              <a:rPr lang="pl-PL" sz="2000" dirty="0" smtClean="0">
                <a:latin typeface="Bookman Old Style" pitchFamily="18" charset="0"/>
              </a:rPr>
              <a:t>gotówką w kasie Urzędu Gminy Ksawerów.</a:t>
            </a:r>
          </a:p>
          <a:p>
            <a:endParaRPr lang="pl-PL" dirty="0"/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467544" y="274638"/>
            <a:ext cx="8219256" cy="56207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Obowiązki właścicieli nieruchomości zamieszkałych. </a:t>
            </a: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83568" y="980728"/>
            <a:ext cx="7772400" cy="17281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buNone/>
            </a:pPr>
            <a:r>
              <a:rPr lang="pl-PL" sz="1800" b="1" dirty="0" smtClean="0">
                <a:latin typeface="Bookman Old Style" pitchFamily="18" charset="0"/>
              </a:rPr>
              <a:t>3. Selektywne zbieranie odpadów komunalnych obejmujące następujące frakcje: szkło, papier, metale, tworzywa sztuczne i opakowania wielomateriałowe oraz bioodpady.</a:t>
            </a:r>
            <a:endParaRPr lang="pl-PL" b="1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683568" y="260648"/>
            <a:ext cx="7772400" cy="56207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Obowiązki właścicieli nieruchomości zamieszkałych. </a:t>
            </a: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251520" y="3356992"/>
            <a:ext cx="6120680" cy="26642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    </a:t>
            </a: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W przypadku </a:t>
            </a: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niedopełniania </a:t>
            </a: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przez właściciela nieruchomości obowiązku w zakresie selektywnego zbierania odpadów komunalnych podmiot odbierający odpady komunalne </a:t>
            </a: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przyjmuje je jako zmieszane odpady komunalne i powiadamia </a:t>
            </a: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o </a:t>
            </a: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tym gminę</a:t>
            </a: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.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pl-PL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Obraz 7" descr="image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3792970"/>
            <a:ext cx="1872208" cy="1838154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23728" y="404664"/>
            <a:ext cx="4824536" cy="43204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pl-PL" sz="2400" dirty="0" smtClean="0"/>
              <a:t>Prawo</a:t>
            </a:r>
            <a:endParaRPr lang="pl-PL" sz="2400" dirty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323528" y="1124744"/>
            <a:ext cx="8496944" cy="33123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182880" tIns="91440">
            <a:normAutofit fontScale="92500" lnSpcReduction="10000"/>
          </a:bodyPr>
          <a:lstStyle/>
          <a:p>
            <a:pPr marL="265176" marR="0" lvl="0" indent="-265176" algn="ctr" defTabSz="914400" rtl="0" eaLnBrk="1" fontAlgn="auto" latinLnBrk="0" hangingPunct="1">
              <a:lnSpc>
                <a:spcPct val="22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pl-PL" sz="2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„Kto powoduje zanieczyszczenie środowiska, ponosi koszty usunięcia skutków tego zanieczyszczenia.</a:t>
            </a:r>
            <a:r>
              <a:rPr lang="pl-PL" sz="2200" b="1" i="1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kumimoji="0" lang="pl-PL" sz="2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[...] </a:t>
            </a:r>
          </a:p>
          <a:p>
            <a:pPr marL="265176" marR="0" lvl="0" indent="-265176" algn="ctr" defTabSz="914400" rtl="0" eaLnBrk="1" fontAlgn="auto" latinLnBrk="0" hangingPunct="1">
              <a:lnSpc>
                <a:spcPct val="22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pl-PL" sz="2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Kto może spowodować zanieczyszczenie środowiska, </a:t>
            </a:r>
            <a:r>
              <a:rPr kumimoji="0" lang="pl-PL" sz="22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 </a:t>
            </a:r>
            <a:r>
              <a:rPr kumimoji="0" lang="pl-PL" sz="2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ponosi koszty zapobiegania temu zanieczyszczeniu”.</a:t>
            </a:r>
            <a:r>
              <a:rPr lang="pl-PL" sz="2200" b="1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</a:p>
          <a:p>
            <a:pPr marL="265176" indent="-265176" algn="ctr">
              <a:lnSpc>
                <a:spcPct val="220000"/>
              </a:lnSpc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pl-PL" sz="1600" b="1" dirty="0" smtClean="0">
                <a:latin typeface="Book Antiqua" pitchFamily="18" charset="0"/>
              </a:rPr>
              <a:t>Artykuł 7 ustawy Prawo ochrony środowiska</a:t>
            </a:r>
          </a:p>
          <a:p>
            <a:pPr marL="265176" marR="0" lvl="0" indent="-265176" algn="ctr" defTabSz="914400" rtl="0" eaLnBrk="1" fontAlgn="auto" latinLnBrk="0" hangingPunct="1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pl-PL" sz="2500" b="0" i="1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</p:txBody>
      </p:sp>
      <p:pic>
        <p:nvPicPr>
          <p:cNvPr id="4" name="Obraz 3" descr="imag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4653136"/>
            <a:ext cx="1512168" cy="1028275"/>
          </a:xfrm>
          <a:prstGeom prst="rect">
            <a:avLst/>
          </a:prstGeom>
        </p:spPr>
      </p:pic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323528" y="5589240"/>
            <a:ext cx="684076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1700" i="1" dirty="0" smtClean="0"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kumimoji="0" lang="pl-PL" sz="1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mina</a:t>
            </a:r>
            <a:r>
              <a:rPr kumimoji="0" lang="pl-PL" sz="17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l-PL" sz="1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ustawowo </a:t>
            </a:r>
            <a:r>
              <a:rPr kumimoji="0" lang="pl-PL" sz="1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zobowiązana jest do ochrony środowiska przed odpadami. </a:t>
            </a:r>
            <a:endParaRPr kumimoji="0" lang="pl-PL" sz="17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</a:endParaRPr>
          </a:p>
        </p:txBody>
      </p:sp>
      <p:pic>
        <p:nvPicPr>
          <p:cNvPr id="7" name="Obraz 6" descr="imageCADR5WI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4077072"/>
            <a:ext cx="1728192" cy="1296144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83568" y="980728"/>
            <a:ext cx="7772400" cy="223224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pl-PL" sz="2300" dirty="0" smtClean="0">
                <a:latin typeface="Bookman Old Style" pitchFamily="18" charset="0"/>
              </a:rPr>
              <a:t>    </a:t>
            </a:r>
            <a:r>
              <a:rPr lang="pl-PL" dirty="0" smtClean="0">
                <a:latin typeface="Bookman Old Style" pitchFamily="18" charset="0"/>
              </a:rPr>
              <a:t>Firma wywozowa powiadamia właściciela nieruchomości </a:t>
            </a:r>
            <a:br>
              <a:rPr lang="pl-PL" dirty="0" smtClean="0">
                <a:latin typeface="Bookman Old Style" pitchFamily="18" charset="0"/>
              </a:rPr>
            </a:br>
            <a:r>
              <a:rPr lang="pl-PL" dirty="0" smtClean="0">
                <a:latin typeface="Bookman Old Style" pitchFamily="18" charset="0"/>
              </a:rPr>
              <a:t>o stwierdzeniu braku prowadzenia selektywnej zbiórki odpadów komunalnych poprzez przyklejenie na pojemniku do zbierania odpadów zmieszanych naklejki w kolorze żółtym z następującą treścią: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755576" y="3645024"/>
            <a:ext cx="7704856" cy="267765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1600" dirty="0" smtClean="0"/>
              <a:t>Informuje się właściciela nieruchomości nr</a:t>
            </a:r>
            <a:r>
              <a:rPr lang="pl-PL" sz="1600" dirty="0" smtClean="0"/>
              <a:t>………… </a:t>
            </a:r>
            <a:r>
              <a:rPr lang="pl-PL" sz="1600" dirty="0" smtClean="0"/>
              <a:t>przy ulicy…………………………………., </a:t>
            </a:r>
            <a:r>
              <a:rPr lang="pl-PL" sz="1600" dirty="0" smtClean="0"/>
              <a:t>że </a:t>
            </a:r>
            <a:r>
              <a:rPr lang="pl-PL" sz="1600" dirty="0" smtClean="0"/>
              <a:t>odpady są zbierane niezgodnie z Regulaminem utrzymania czystości i porządku    na terenie  Gminy Ksawerów.</a:t>
            </a:r>
          </a:p>
          <a:p>
            <a:pPr algn="just">
              <a:lnSpc>
                <a:spcPct val="150000"/>
              </a:lnSpc>
            </a:pPr>
            <a:r>
              <a:rPr lang="pl-PL" sz="1600" dirty="0" smtClean="0"/>
              <a:t>W dniu……………………… stwierdzono, że ……………………………………………………………… Kolejne następujące po sobie naruszenie Regulaminu, lub trzecie naruszenia będzie skutkowało utratą uprawnienia do stosowania opłaty niższej </a:t>
            </a:r>
            <a:r>
              <a:rPr lang="pl-PL" sz="1600" dirty="0" smtClean="0"/>
              <a:t>i </a:t>
            </a:r>
            <a:r>
              <a:rPr lang="pl-PL" sz="1600" dirty="0" smtClean="0"/>
              <a:t>naliczenia opłaty wyższej (jak za odpady komunalne zmieszane). 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683568" y="260648"/>
            <a:ext cx="7772400" cy="56207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Obowiązki właścicieli nieruchomości zamieszkałych. </a:t>
            </a: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83568" y="980728"/>
            <a:ext cx="7772400" cy="230425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l-PL" sz="1600" dirty="0" smtClean="0">
                <a:latin typeface="Bookman Old Style" pitchFamily="18" charset="0"/>
              </a:rPr>
              <a:t>    W przypadku drugiego lub kolejnego naruszenia regulaminu w zakresie selektywnego zbierania odpadów, na tej samej nieruchomości, wykonawca powiadamia właściciela nieruchomości poprzez przyklejenie na pojemniku naklejki w kolorze czerwonym, która stanowi informację dla właściciela nieruchomości o utracie uprawnienia do stosowania opłaty obniżonej za selektywne zbieranie odpadów. 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683568" y="260648"/>
            <a:ext cx="7772400" cy="56207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Obowiązki właścicieli nieruchomości zamieszkałych. </a:t>
            </a: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95536" y="3573016"/>
            <a:ext cx="8280920" cy="3046988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1600" dirty="0" smtClean="0"/>
              <a:t>Informuje się właściciela nieruchomości nr……… przy ulicy……………………………………, że odpady są zbierane niezgodnie z Regulaminem utrzymania czystości i porządku na terenie Gminy Ksawerów.</a:t>
            </a:r>
          </a:p>
          <a:p>
            <a:pPr algn="just">
              <a:lnSpc>
                <a:spcPct val="150000"/>
              </a:lnSpc>
            </a:pPr>
            <a:r>
              <a:rPr lang="pl-PL" sz="1600" dirty="0" smtClean="0"/>
              <a:t>W  dniu …………. stwierdzono, że po raz kolejny/po raz trzeci……………………………………. Skutkuje to utratą uprawnienia do stosowania opłaty niższej i naliczenie opłaty wyższej (jak za odpady komunalne zmieszane).</a:t>
            </a:r>
          </a:p>
          <a:p>
            <a:pPr algn="just">
              <a:lnSpc>
                <a:spcPct val="150000"/>
              </a:lnSpc>
            </a:pPr>
            <a:r>
              <a:rPr lang="pl-PL" sz="1600" dirty="0" smtClean="0"/>
              <a:t>Wykonawca może zaproponować inny system powiadamiania mieszkańców, o ile będzie skuteczny i zaakceptowany przez Zamawiającego.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323528" y="6381328"/>
            <a:ext cx="34198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Źr. Ministerstwo Środowiska</a:t>
            </a:r>
            <a:endParaRPr lang="pl-PL" sz="12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51520" y="692696"/>
          <a:ext cx="8640960" cy="6030719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312368"/>
                <a:gridCol w="5328592"/>
              </a:tblGrid>
              <a:tr h="3550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u="none" dirty="0" smtClean="0">
                          <a:solidFill>
                            <a:srgbClr val="FFFF00"/>
                          </a:solidFill>
                        </a:rPr>
                        <a:t>Papier: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u="none" dirty="0" smtClean="0">
                          <a:solidFill>
                            <a:srgbClr val="FFFF00"/>
                          </a:solidFill>
                        </a:rPr>
                        <a:t>Tworzywa sztuczne i metale:</a:t>
                      </a:r>
                    </a:p>
                  </a:txBody>
                  <a:tcPr/>
                </a:tc>
              </a:tr>
              <a:tr h="319528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 opakowania z papieru lub tektury,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 gazety i czasopisma,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 katalogi, prospekty, foldery,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 papier szkolny i biurowy,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 książki i zeszyty,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 torebki papierowe,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 papier do pakowania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 kartony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butelki po napojach typu PET,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 opakowania po chemii gospodarczej, kosmetykach (np. szamponach, proszkach, płynach do mycia naczyń itp.), 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 opakowania po produktach spożywczych, 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 puszki aluminiowe i stalowe po żywności, napojach, karmie dla zwierząt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 folia opakowaniowa,</a:t>
                      </a:r>
                      <a:r>
                        <a:rPr lang="pl-PL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plastikowe torebki, worki, reklamówki i inne folie,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 plastikowe zakrętki, metalowe kapsle z butelek, zakrętki słoików i innych pojemników,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 plastikowe koszyczki po owocach i innych produktach, 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 złom żelazny i metale kolorowe, puszki po napojach, sokach,</a:t>
                      </a:r>
                      <a:r>
                        <a:rPr lang="pl-PL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puszki z blachy stalowej po żywności (konserwy),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 kartoniki po mleku i napojach - wielomateriałowe odpady opakowaniowe.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621305">
                <a:tc>
                  <a:txBody>
                    <a:bodyPr/>
                    <a:lstStyle/>
                    <a:p>
                      <a:r>
                        <a:rPr lang="pl-PL" i="1" u="sng" dirty="0" smtClean="0">
                          <a:solidFill>
                            <a:srgbClr val="FFFF00"/>
                          </a:solidFill>
                          <a:latin typeface="Bookman Old Style" pitchFamily="18" charset="0"/>
                        </a:rPr>
                        <a:t>Nie wrzucamy </a:t>
                      </a:r>
                      <a:r>
                        <a:rPr lang="pl-PL" u="none" dirty="0" smtClean="0">
                          <a:solidFill>
                            <a:srgbClr val="FFFF00"/>
                          </a:solidFill>
                          <a:latin typeface="Bookman Old Style" pitchFamily="18" charset="0"/>
                        </a:rPr>
                        <a:t>do papieru:</a:t>
                      </a:r>
                      <a:endParaRPr lang="pl-PL" u="none" dirty="0">
                        <a:solidFill>
                          <a:srgbClr val="FFFF0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0" i="1" u="sng" dirty="0" smtClean="0">
                          <a:solidFill>
                            <a:srgbClr val="FFFF00"/>
                          </a:solidFill>
                          <a:latin typeface="Bookman Old Style" pitchFamily="18" charset="0"/>
                        </a:rPr>
                        <a:t>Nie wrzucamy </a:t>
                      </a:r>
                      <a:r>
                        <a:rPr lang="pl-PL" b="0" i="0" u="none" dirty="0" smtClean="0">
                          <a:solidFill>
                            <a:srgbClr val="FFFF00"/>
                          </a:solidFill>
                          <a:latin typeface="Bookman Old Style" pitchFamily="18" charset="0"/>
                        </a:rPr>
                        <a:t>do tworzyw sztucznych i metali: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733039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sz="1400" b="1" i="1" dirty="0" smtClean="0">
                          <a:solidFill>
                            <a:schemeClr val="tx1"/>
                          </a:solidFill>
                        </a:rPr>
                        <a:t> papier powlekany folią i kalkę,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sz="1400" b="1" i="1" dirty="0" smtClean="0">
                          <a:solidFill>
                            <a:schemeClr val="tx1"/>
                          </a:solidFill>
                        </a:rPr>
                        <a:t> pieluchy jednorazowe i podpaski,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sz="1400" b="1" i="1" dirty="0" smtClean="0">
                          <a:solidFill>
                            <a:schemeClr val="tx1"/>
                          </a:solidFill>
                        </a:rPr>
                        <a:t> tłustego papieru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sz="1400" b="1" i="1" dirty="0" smtClean="0">
                          <a:solidFill>
                            <a:schemeClr val="tx1"/>
                          </a:solidFill>
                        </a:rPr>
                        <a:t> odpadów budowlanych i rozbiórkowych,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sz="1400" b="1" i="1" dirty="0" smtClean="0">
                          <a:solidFill>
                            <a:schemeClr val="tx1"/>
                          </a:solidFill>
                        </a:rPr>
                        <a:t> opakowań</a:t>
                      </a:r>
                      <a:r>
                        <a:rPr lang="pl-PL" sz="1400" b="1" i="1" baseline="0" dirty="0" smtClean="0">
                          <a:solidFill>
                            <a:schemeClr val="tx1"/>
                          </a:solidFill>
                        </a:rPr>
                        <a:t> po</a:t>
                      </a:r>
                      <a:r>
                        <a:rPr lang="pl-PL" sz="1400" b="1" i="1" dirty="0" smtClean="0">
                          <a:solidFill>
                            <a:schemeClr val="tx1"/>
                          </a:solidFill>
                        </a:rPr>
                        <a:t> farbach, lakierach i olejach,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sz="1400" b="1" i="1" dirty="0" smtClean="0">
                          <a:solidFill>
                            <a:schemeClr val="tx1"/>
                          </a:solidFill>
                        </a:rPr>
                        <a:t> zużyte baterie i akumulatory,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sz="1400" b="1" i="1" dirty="0" smtClean="0">
                          <a:solidFill>
                            <a:schemeClr val="tx1"/>
                          </a:solidFill>
                        </a:rPr>
                        <a:t> tworzywa sztuczne zastosowania medycznego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sz="1400" b="1" i="1" dirty="0" smtClean="0">
                          <a:solidFill>
                            <a:schemeClr val="tx1"/>
                          </a:solidFill>
                        </a:rPr>
                        <a:t> tworzyw piankowych, silikonowych, gum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pl-PL" sz="140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3" name="Tytuł 1"/>
          <p:cNvSpPr txBox="1">
            <a:spLocks/>
          </p:cNvSpPr>
          <p:nvPr/>
        </p:nvSpPr>
        <p:spPr>
          <a:xfrm>
            <a:off x="251520" y="188640"/>
            <a:ext cx="8640960" cy="50405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bIns="9144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Segregacja „u źródła”</a:t>
            </a:r>
            <a:r>
              <a:rPr kumimoji="0" lang="pl-PL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pl-PL" sz="2800" b="1" dirty="0" smtClean="0"/>
              <a:t>ODPADY SUCHE</a:t>
            </a:r>
            <a:endParaRPr kumimoji="0" lang="pl-PL" sz="2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51520" y="6309320"/>
            <a:ext cx="871296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pl-PL" b="1" dirty="0" smtClean="0">
                <a:latin typeface="Bookman Old Style" pitchFamily="18" charset="0"/>
              </a:rPr>
              <a:t>Zaleca się zgnieść tworzywa sztuczne przed wrzuceniem do pojemnika.</a:t>
            </a:r>
            <a:endParaRPr lang="pl-PL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 txBox="1">
            <a:spLocks/>
          </p:cNvSpPr>
          <p:nvPr/>
        </p:nvSpPr>
        <p:spPr>
          <a:xfrm>
            <a:off x="251520" y="260648"/>
            <a:ext cx="8640960" cy="50891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bIns="9144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Segregacja „u źródła”</a:t>
            </a:r>
            <a:r>
              <a:rPr kumimoji="0" lang="pl-PL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pl-PL" sz="2800" b="1" dirty="0" smtClean="0"/>
              <a:t>ODPADY SZKLANE</a:t>
            </a:r>
            <a:endParaRPr kumimoji="0" lang="pl-PL" sz="2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395536" y="836712"/>
          <a:ext cx="8352928" cy="580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2928"/>
              </a:tblGrid>
              <a:tr h="64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u="sng" dirty="0" smtClean="0">
                          <a:solidFill>
                            <a:schemeClr val="tx1"/>
                          </a:solidFill>
                        </a:rPr>
                        <a:t>Szkło </a:t>
                      </a:r>
                      <a:r>
                        <a:rPr lang="pl-PL" b="1" u="sng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b="1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pl-PL" sz="1400" b="1" dirty="0" smtClean="0"/>
                        <a:t> butelki szklane po napojach,</a:t>
                      </a:r>
                      <a:r>
                        <a:rPr lang="pl-PL" sz="1400" b="1" baseline="0" dirty="0" smtClean="0"/>
                        <a:t> sokach, alkoholach</a:t>
                      </a:r>
                      <a:endParaRPr lang="pl-PL" sz="1400" b="1" dirty="0" smtClean="0"/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pl-PL" sz="1400" b="1" dirty="0" smtClean="0"/>
                        <a:t> słoiki po żywności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pl-PL" sz="1400" b="1" dirty="0" smtClean="0"/>
                        <a:t> szklane opakowania np.</a:t>
                      </a:r>
                      <a:r>
                        <a:rPr lang="pl-PL" sz="1400" b="1" baseline="0" dirty="0" smtClean="0"/>
                        <a:t> </a:t>
                      </a:r>
                      <a:r>
                        <a:rPr lang="pl-PL" sz="1400" b="1" dirty="0" smtClean="0"/>
                        <a:t>po kosmetykach.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pl-PL" sz="1400" dirty="0" smtClean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b="1" i="1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i="1" u="sng" dirty="0" smtClean="0"/>
                        <a:t>Nie </a:t>
                      </a:r>
                      <a:r>
                        <a:rPr lang="pl-PL" b="1" i="1" u="sng" dirty="0" smtClean="0"/>
                        <a:t>wrzucamy do szkła: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b="1" u="sng" dirty="0" smtClean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l-PL" sz="1400" b="1" i="1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pl-PL" sz="1400" b="1" i="1" dirty="0" smtClean="0">
                          <a:latin typeface="Bookman Old Style" pitchFamily="18" charset="0"/>
                        </a:rPr>
                        <a:t>fajansu i porcelany,</a:t>
                      </a:r>
                      <a:endParaRPr lang="pl-PL" sz="1400" b="1" dirty="0" smtClean="0">
                        <a:latin typeface="Bookman Old Style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l-PL" sz="1400" b="1" i="1" dirty="0" smtClean="0">
                          <a:latin typeface="Bookman Old Style" pitchFamily="18" charset="0"/>
                        </a:rPr>
                        <a:t> ceramiki, doniczek,</a:t>
                      </a:r>
                      <a:endParaRPr lang="pl-PL" sz="1400" b="1" dirty="0" smtClean="0">
                        <a:latin typeface="Bookman Old Style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sz="1400" b="1" i="1" dirty="0" smtClean="0">
                          <a:latin typeface="Bookman Old Style" pitchFamily="18" charset="0"/>
                        </a:rPr>
                        <a:t> szkła stołowego – żaroodpornego, kryształowego,</a:t>
                      </a:r>
                      <a:endParaRPr lang="pl-PL" sz="1400" b="1" dirty="0" smtClean="0">
                        <a:latin typeface="Bookman Old Style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sz="1400" b="1" i="1" dirty="0" smtClean="0">
                          <a:latin typeface="Bookman Old Style" pitchFamily="18" charset="0"/>
                        </a:rPr>
                        <a:t> zniczy</a:t>
                      </a:r>
                      <a:r>
                        <a:rPr lang="pl-PL" sz="1400" b="1" i="1" baseline="0" dirty="0" smtClean="0">
                          <a:latin typeface="Bookman Old Style" pitchFamily="18" charset="0"/>
                        </a:rPr>
                        <a:t> szklanych</a:t>
                      </a:r>
                      <a:endParaRPr lang="pl-PL" sz="1400" b="1" dirty="0" smtClean="0">
                        <a:latin typeface="Bookman Old Style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sz="1400" b="1" i="1" baseline="0" dirty="0" smtClean="0">
                          <a:latin typeface="Bookman Old Style" pitchFamily="18" charset="0"/>
                        </a:rPr>
                        <a:t> ż</a:t>
                      </a:r>
                      <a:r>
                        <a:rPr lang="pl-PL" sz="1400" b="1" i="1" dirty="0" smtClean="0">
                          <a:latin typeface="Bookman Old Style" pitchFamily="18" charset="0"/>
                        </a:rPr>
                        <a:t>arówek i  świetlówek,</a:t>
                      </a:r>
                      <a:endParaRPr lang="pl-PL" sz="1400" b="1" dirty="0" smtClean="0">
                        <a:latin typeface="Bookman Old Style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sz="1400" b="1" i="1" dirty="0" smtClean="0">
                          <a:latin typeface="Bookman Old Style" pitchFamily="18" charset="0"/>
                        </a:rPr>
                        <a:t> reflektorów,</a:t>
                      </a:r>
                      <a:endParaRPr lang="pl-PL" sz="1400" b="1" dirty="0" smtClean="0">
                        <a:latin typeface="Bookman Old Style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sz="1400" b="1" i="1" dirty="0" smtClean="0">
                          <a:latin typeface="Bookman Old Style" pitchFamily="18" charset="0"/>
                        </a:rPr>
                        <a:t> opakowań po lekach, olejach, rozpuszczalnikach,</a:t>
                      </a:r>
                      <a:endParaRPr lang="pl-PL" sz="1400" b="1" dirty="0" smtClean="0">
                        <a:latin typeface="Bookman Old Style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sz="1400" b="1" i="1" baseline="0" dirty="0" smtClean="0">
                          <a:latin typeface="Bookman Old Style" pitchFamily="18" charset="0"/>
                        </a:rPr>
                        <a:t> t</a:t>
                      </a:r>
                      <a:r>
                        <a:rPr lang="pl-PL" sz="1400" b="1" i="1" dirty="0" smtClean="0">
                          <a:latin typeface="Bookman Old Style" pitchFamily="18" charset="0"/>
                        </a:rPr>
                        <a:t>ermometrów</a:t>
                      </a:r>
                      <a:endParaRPr lang="pl-PL" sz="1400" b="1" dirty="0" smtClean="0">
                        <a:latin typeface="Bookman Old Style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sz="1400" b="1" i="1" dirty="0" smtClean="0">
                          <a:latin typeface="Bookman Old Style" pitchFamily="18" charset="0"/>
                        </a:rPr>
                        <a:t> monitorów</a:t>
                      </a:r>
                      <a:r>
                        <a:rPr lang="pl-PL" sz="1400" b="1" i="1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pl-PL" sz="1400" b="1" i="1" dirty="0" smtClean="0">
                          <a:latin typeface="Bookman Old Style" pitchFamily="18" charset="0"/>
                        </a:rPr>
                        <a:t>i lamp</a:t>
                      </a:r>
                      <a:r>
                        <a:rPr lang="pl-PL" sz="1400" b="1" i="1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pl-PL" sz="1400" b="1" i="1" dirty="0" smtClean="0">
                          <a:latin typeface="Bookman Old Style" pitchFamily="18" charset="0"/>
                        </a:rPr>
                        <a:t>telewizyjnych, </a:t>
                      </a:r>
                      <a:endParaRPr lang="pl-PL" sz="1400" b="1" dirty="0" smtClean="0">
                        <a:latin typeface="Bookman Old Style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sz="1400" b="1" i="1" dirty="0" smtClean="0">
                          <a:latin typeface="Bookman Old Style" pitchFamily="18" charset="0"/>
                        </a:rPr>
                        <a:t> szyb okiennych</a:t>
                      </a:r>
                      <a:r>
                        <a:rPr lang="pl-PL" sz="1400" b="1" i="1" baseline="0" dirty="0" smtClean="0">
                          <a:latin typeface="Bookman Old Style" pitchFamily="18" charset="0"/>
                        </a:rPr>
                        <a:t> i samochodowych</a:t>
                      </a:r>
                      <a:r>
                        <a:rPr lang="pl-PL" sz="1400" b="1" i="1" dirty="0" smtClean="0">
                          <a:latin typeface="Bookman Old Style" pitchFamily="18" charset="0"/>
                        </a:rPr>
                        <a:t>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sz="1400" b="1" i="1" baseline="0" dirty="0" smtClean="0">
                          <a:latin typeface="Bookman Old Style" pitchFamily="18" charset="0"/>
                        </a:rPr>
                        <a:t> l</a:t>
                      </a:r>
                      <a:r>
                        <a:rPr lang="pl-PL" sz="1400" b="1" i="1" dirty="0" smtClean="0">
                          <a:latin typeface="Bookman Old Style" pitchFamily="18" charset="0"/>
                        </a:rPr>
                        <a:t>uster</a:t>
                      </a:r>
                      <a:r>
                        <a:rPr lang="pl-PL" sz="1400" b="1" i="1" baseline="0" dirty="0" smtClean="0">
                          <a:latin typeface="Bookman Old Style" pitchFamily="18" charset="0"/>
                        </a:rPr>
                        <a:t> i</a:t>
                      </a:r>
                      <a:r>
                        <a:rPr lang="pl-PL" sz="1400" b="1" i="1" dirty="0" smtClean="0">
                          <a:latin typeface="Bookman Old Style" pitchFamily="18" charset="0"/>
                        </a:rPr>
                        <a:t> witraży,</a:t>
                      </a:r>
                      <a:endParaRPr lang="pl-PL" sz="1400" b="1" dirty="0" smtClean="0">
                        <a:latin typeface="Bookman Old Style" pitchFamily="18" charset="0"/>
                      </a:endParaRPr>
                    </a:p>
                    <a:p>
                      <a:endParaRPr lang="pl-PL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12" name="Prostokąt 11"/>
          <p:cNvSpPr/>
          <p:nvPr/>
        </p:nvSpPr>
        <p:spPr>
          <a:xfrm rot="501600">
            <a:off x="5526275" y="1424465"/>
            <a:ext cx="3240360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pl-PL" b="1" i="1" dirty="0" smtClean="0"/>
              <a:t>Zaleca się wrzucać opakowania opróżnione, bez zakrętek, </a:t>
            </a:r>
            <a:endParaRPr lang="pl-PL" b="1" i="1" dirty="0" smtClean="0"/>
          </a:p>
          <a:p>
            <a:pPr algn="ctr">
              <a:buNone/>
            </a:pPr>
            <a:r>
              <a:rPr lang="pl-PL" b="1" i="1" dirty="0" smtClean="0"/>
              <a:t>nie </a:t>
            </a:r>
            <a:r>
              <a:rPr lang="pl-PL" b="1" i="1" dirty="0" smtClean="0"/>
              <a:t>potłuczone.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 rot="499073">
            <a:off x="5420506" y="3411004"/>
            <a:ext cx="3466701" cy="26615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400" dirty="0" smtClean="0">
                <a:latin typeface="Bookman Old Style" pitchFamily="18" charset="0"/>
              </a:rPr>
              <a:t>Jeśli odpady z tworzyw sztucznych są zbierane łącznie z papierem, wówczas wskazane jest opróżnianie </a:t>
            </a:r>
            <a:br>
              <a:rPr lang="pl-PL" sz="1400" dirty="0" smtClean="0">
                <a:latin typeface="Bookman Old Style" pitchFamily="18" charset="0"/>
              </a:rPr>
            </a:br>
            <a:r>
              <a:rPr lang="pl-PL" sz="1400" dirty="0" smtClean="0">
                <a:latin typeface="Bookman Old Style" pitchFamily="18" charset="0"/>
              </a:rPr>
              <a:t>i oczyszczanie pojemników po płynnej lub półpłynnej żywności, </a:t>
            </a:r>
            <a:br>
              <a:rPr lang="pl-PL" sz="1400" dirty="0" smtClean="0">
                <a:latin typeface="Bookman Old Style" pitchFamily="18" charset="0"/>
              </a:rPr>
            </a:br>
            <a:r>
              <a:rPr lang="pl-PL" sz="1400" dirty="0" smtClean="0">
                <a:latin typeface="Bookman Old Style" pitchFamily="18" charset="0"/>
              </a:rPr>
              <a:t>tak żeby papier nie został przez nią zanieczyszczony i mógł być przekazany do recyklingu.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 txBox="1">
            <a:spLocks/>
          </p:cNvSpPr>
          <p:nvPr/>
        </p:nvSpPr>
        <p:spPr>
          <a:xfrm>
            <a:off x="179512" y="260648"/>
            <a:ext cx="8640960" cy="50891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bIns="9144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Segregacja „u źródła”</a:t>
            </a:r>
            <a:r>
              <a:rPr kumimoji="0" lang="pl-PL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pl-PL" sz="2800" b="1" dirty="0" smtClean="0"/>
              <a:t>BIOODPADY</a:t>
            </a:r>
            <a:endParaRPr kumimoji="0" lang="pl-PL" sz="2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79512" y="836712"/>
          <a:ext cx="864096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000" b="1" u="non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u="none" dirty="0" smtClean="0"/>
                        <a:t>Bioodpady</a:t>
                      </a:r>
                      <a:r>
                        <a:rPr lang="pl-PL" sz="2000" b="1" u="none" baseline="0" dirty="0" smtClean="0"/>
                        <a:t> </a:t>
                      </a:r>
                      <a:r>
                        <a:rPr lang="pl-PL" sz="2000" b="1" u="none" dirty="0" smtClean="0"/>
                        <a:t>to:</a:t>
                      </a:r>
                    </a:p>
                    <a:p>
                      <a:endParaRPr lang="pl-PL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 odpadki kuchenne np. owoce, warzywa, skorupki jaj,</a:t>
                      </a:r>
                      <a:r>
                        <a:rPr lang="pl-PL" sz="1600" b="1" baseline="0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 łupiny orzechów, fusy po kawie, herbacie (razem z filtrem papierowym)</a:t>
                      </a:r>
                      <a:endParaRPr lang="pl-PL" sz="1600" b="1" dirty="0" smtClean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 liście, kwiaty i skoszona trawa, chwasty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 drobne gałęzie drzew i krzewów,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 spady owocowe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 zwiędłe kwiatki (cięte, doniczkowe) </a:t>
                      </a:r>
                    </a:p>
                    <a:p>
                      <a:endParaRPr lang="pl-PL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000" b="1" i="1" u="sng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1" u="sng" dirty="0" smtClean="0">
                          <a:solidFill>
                            <a:schemeClr val="bg1"/>
                          </a:solidFill>
                        </a:rPr>
                        <a:t>Nie </a:t>
                      </a:r>
                      <a:r>
                        <a:rPr lang="pl-PL" sz="2000" b="1" i="1" u="sng" dirty="0" smtClean="0">
                          <a:solidFill>
                            <a:schemeClr val="bg1"/>
                          </a:solidFill>
                        </a:rPr>
                        <a:t>wrzucamy </a:t>
                      </a:r>
                      <a:r>
                        <a:rPr lang="pl-PL" sz="2000" b="1" i="0" u="none" dirty="0" smtClean="0">
                          <a:solidFill>
                            <a:schemeClr val="bg1"/>
                          </a:solidFill>
                        </a:rPr>
                        <a:t>do bioodpadów:</a:t>
                      </a:r>
                    </a:p>
                    <a:p>
                      <a:endParaRPr lang="pl-PL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l-PL" sz="1600" b="1" i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 odchodów</a:t>
                      </a:r>
                      <a:r>
                        <a:rPr lang="pl-PL" sz="1600" b="1" i="1" baseline="0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 </a:t>
                      </a:r>
                      <a:r>
                        <a:rPr lang="pl-PL" sz="1600" b="1" i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zwierzęcych,</a:t>
                      </a:r>
                      <a:endParaRPr lang="pl-PL" sz="1600" b="1" dirty="0" smtClean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pl-PL" sz="1600" b="1" i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 kości 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pl-PL" sz="1600" b="1" i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 ziemi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pl-PL" sz="1600" b="1" i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 popiołu i żużlu </a:t>
                      </a:r>
                      <a:endParaRPr lang="pl-PL" sz="1600" b="1" dirty="0" smtClean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pl-PL" sz="1600" dirty="0" smtClean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pole tekstowe 7"/>
          <p:cNvSpPr txBox="1"/>
          <p:nvPr/>
        </p:nvSpPr>
        <p:spPr>
          <a:xfrm rot="775536">
            <a:off x="5536014" y="2745200"/>
            <a:ext cx="2709717" cy="170348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dirty="0" smtClean="0">
                <a:solidFill>
                  <a:schemeClr val="tx1"/>
                </a:solidFill>
              </a:rPr>
              <a:t>Bioodpadów nie wrzucamy razem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z torbą, w której </a:t>
            </a:r>
          </a:p>
          <a:p>
            <a:pPr algn="ctr">
              <a:lnSpc>
                <a:spcPct val="150000"/>
              </a:lnSpc>
            </a:pPr>
            <a:r>
              <a:rPr lang="pl-PL" dirty="0" smtClean="0">
                <a:solidFill>
                  <a:schemeClr val="tx1"/>
                </a:solidFill>
              </a:rPr>
              <a:t>były przyniesione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1"/>
          </p:nvPr>
        </p:nvGraphicFramePr>
        <p:xfrm>
          <a:off x="611560" y="908720"/>
          <a:ext cx="777240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400"/>
              </a:tblGrid>
              <a:tr h="370840">
                <a:tc>
                  <a:txBody>
                    <a:bodyPr/>
                    <a:lstStyle/>
                    <a:p>
                      <a:endParaRPr lang="pl-PL" dirty="0" smtClean="0"/>
                    </a:p>
                    <a:p>
                      <a:r>
                        <a:rPr lang="pl-PL" dirty="0" smtClean="0"/>
                        <a:t>Odpady </a:t>
                      </a:r>
                      <a:r>
                        <a:rPr lang="pl-PL" dirty="0" smtClean="0"/>
                        <a:t>zmieszane to:</a:t>
                      </a:r>
                    </a:p>
                    <a:p>
                      <a:endParaRPr lang="pl-PL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l-PL" sz="1600" dirty="0" smtClean="0">
                        <a:latin typeface="Bookman Old Style" pitchFamily="18" charset="0"/>
                      </a:endParaRPr>
                    </a:p>
                    <a:p>
                      <a:r>
                        <a:rPr lang="pl-PL" sz="1600" b="1" dirty="0" smtClean="0">
                          <a:latin typeface="Bookman Old Style" pitchFamily="18" charset="0"/>
                        </a:rPr>
                        <a:t>Pozostałości po sortowaniu odpadów komunalnych</a:t>
                      </a:r>
                    </a:p>
                    <a:p>
                      <a:endParaRPr lang="pl-PL" sz="1600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l-PL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Do </a:t>
                      </a:r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odpadów zmieszanych  </a:t>
                      </a:r>
                      <a:r>
                        <a:rPr lang="pl-PL" b="1" i="1" u="sng" dirty="0" smtClean="0">
                          <a:solidFill>
                            <a:schemeClr val="bg1"/>
                          </a:solidFill>
                        </a:rPr>
                        <a:t>nie wrzucamy</a:t>
                      </a:r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:</a:t>
                      </a:r>
                    </a:p>
                    <a:p>
                      <a:endParaRPr lang="pl-PL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pl-PL" sz="1600" dirty="0" smtClean="0">
                        <a:latin typeface="Bookman Old Style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pl-PL" sz="1600" b="1" i="1" dirty="0" smtClean="0">
                          <a:latin typeface="Bookman Old Style" pitchFamily="18" charset="0"/>
                        </a:rPr>
                        <a:t> Gorącego</a:t>
                      </a:r>
                      <a:r>
                        <a:rPr lang="pl-PL" sz="1600" b="1" i="1" baseline="0" dirty="0" smtClean="0">
                          <a:latin typeface="Bookman Old Style" pitchFamily="18" charset="0"/>
                        </a:rPr>
                        <a:t> p</a:t>
                      </a:r>
                      <a:r>
                        <a:rPr lang="pl-PL" sz="1600" b="1" i="1" dirty="0" smtClean="0">
                          <a:latin typeface="Bookman Old Style" pitchFamily="18" charset="0"/>
                        </a:rPr>
                        <a:t>opiołu i żużlu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pl-PL" sz="1600" b="1" i="1" dirty="0" smtClean="0">
                          <a:latin typeface="Bookman Old Style" pitchFamily="18" charset="0"/>
                        </a:rPr>
                        <a:t> Ziemi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pl-PL" sz="1600" b="1" i="1" dirty="0" smtClean="0">
                          <a:latin typeface="Bookman Old Style" pitchFamily="18" charset="0"/>
                        </a:rPr>
                        <a:t> Gruzu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pl-PL" sz="1600" b="1" i="1" dirty="0" smtClean="0">
                          <a:latin typeface="Bookman Old Style" pitchFamily="18" charset="0"/>
                        </a:rPr>
                        <a:t> Gałęzi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pl-PL" sz="1600" b="1" i="1" dirty="0" smtClean="0">
                          <a:latin typeface="Bookman Old Style" pitchFamily="18" charset="0"/>
                        </a:rPr>
                        <a:t> Śniegu i lodu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pl-PL" sz="1600" b="1" i="1" dirty="0" smtClean="0">
                          <a:latin typeface="Bookman Old Style" pitchFamily="18" charset="0"/>
                        </a:rPr>
                        <a:t> Żarówek, lamp, luster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pl-PL" sz="1600" b="1" i="1" dirty="0" smtClean="0">
                          <a:latin typeface="Bookman Old Style" pitchFamily="18" charset="0"/>
                        </a:rPr>
                        <a:t> Baterii i akumulatorów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pl-PL" sz="1600" b="1" i="1" dirty="0" smtClean="0">
                          <a:latin typeface="Bookman Old Style" pitchFamily="18" charset="0"/>
                        </a:rPr>
                        <a:t> Szyb okiennych i samochodowych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pl-PL" sz="1600" b="1" i="1" dirty="0" smtClean="0">
                          <a:latin typeface="Bookman Old Style" pitchFamily="18" charset="0"/>
                        </a:rPr>
                        <a:t> Ekranów i lamp </a:t>
                      </a:r>
                      <a:r>
                        <a:rPr lang="pl-PL" sz="1600" b="1" i="1" dirty="0" err="1" smtClean="0">
                          <a:latin typeface="Bookman Old Style" pitchFamily="18" charset="0"/>
                        </a:rPr>
                        <a:t>Tv</a:t>
                      </a:r>
                      <a:endParaRPr lang="pl-PL" sz="1600" b="1" i="1" dirty="0" smtClean="0">
                        <a:latin typeface="Bookman Old Style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pl-PL" sz="1600" b="1" i="1" dirty="0" smtClean="0">
                          <a:latin typeface="Bookman Old Style" pitchFamily="18" charset="0"/>
                        </a:rPr>
                        <a:t>Opakowań po środkach chemicznych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pl-PL" sz="1600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" name="Tytuł 1"/>
          <p:cNvSpPr txBox="1">
            <a:spLocks/>
          </p:cNvSpPr>
          <p:nvPr/>
        </p:nvSpPr>
        <p:spPr>
          <a:xfrm>
            <a:off x="179512" y="332656"/>
            <a:ext cx="8640960" cy="50891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bIns="9144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Segregacja „u źródła”</a:t>
            </a:r>
            <a:r>
              <a:rPr kumimoji="0" lang="pl-PL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pl-PL" sz="2800" b="1" dirty="0" smtClean="0"/>
              <a:t>ODPADY ZMIESZANE</a:t>
            </a:r>
            <a:endParaRPr kumimoji="0" lang="pl-PL" sz="2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683568" y="260648"/>
            <a:ext cx="7772400" cy="56207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Obowiązki właścicieli nieruchomości zamieszkałych. </a:t>
            </a: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115616" y="3645024"/>
            <a:ext cx="6768752" cy="1754326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000" b="1" dirty="0" smtClean="0"/>
              <a:t>Z A B R A N I A   S I Ę </a:t>
            </a:r>
          </a:p>
          <a:p>
            <a:pPr algn="ctr">
              <a:lnSpc>
                <a:spcPct val="150000"/>
              </a:lnSpc>
            </a:pPr>
            <a:r>
              <a:rPr lang="pl-PL" sz="2000" b="1" i="1" dirty="0" smtClean="0"/>
              <a:t> </a:t>
            </a:r>
            <a:r>
              <a:rPr lang="pl-PL" sz="2000" b="1" i="1" dirty="0" smtClean="0"/>
              <a:t>wrzucania do pojemników na odpady komunalne, odpadów pochodzących z działalności </a:t>
            </a:r>
            <a:r>
              <a:rPr lang="pl-PL" sz="2000" b="1" i="1" dirty="0" smtClean="0"/>
              <a:t>gospodarczej.</a:t>
            </a:r>
            <a:endParaRPr lang="pl-PL" sz="2000" b="1" i="1" dirty="0" smtClean="0"/>
          </a:p>
          <a:p>
            <a:pPr algn="just"/>
            <a:endParaRPr lang="pl-PL" dirty="0" smtClean="0"/>
          </a:p>
        </p:txBody>
      </p:sp>
      <p:sp>
        <p:nvSpPr>
          <p:cNvPr id="8" name="Prostokąt 7"/>
          <p:cNvSpPr/>
          <p:nvPr/>
        </p:nvSpPr>
        <p:spPr>
          <a:xfrm>
            <a:off x="683568" y="1124744"/>
            <a:ext cx="7776864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b="1" dirty="0" smtClean="0">
                <a:latin typeface="Bookman Old Style" pitchFamily="18" charset="0"/>
              </a:rPr>
              <a:t>4. Zapewniają utrzymanie pojemników na odpady komunalne </a:t>
            </a:r>
            <a:br>
              <a:rPr lang="pl-PL" b="1" dirty="0" smtClean="0">
                <a:latin typeface="Bookman Old Style" pitchFamily="18" charset="0"/>
              </a:rPr>
            </a:br>
            <a:r>
              <a:rPr lang="pl-PL" b="1" dirty="0" smtClean="0">
                <a:latin typeface="Bookman Old Style" pitchFamily="18" charset="0"/>
              </a:rPr>
              <a:t>w należytym stanie sanitarnym, porządkowym i technicznym, poprzez ich bieżące czyszczenie oraz dezynfekcje </a:t>
            </a:r>
            <a:r>
              <a:rPr lang="pl-PL" b="1" dirty="0" smtClean="0">
                <a:latin typeface="Bookman Old Style" pitchFamily="18" charset="0"/>
              </a:rPr>
              <a:t/>
            </a:r>
            <a:br>
              <a:rPr lang="pl-PL" b="1" dirty="0" smtClean="0">
                <a:latin typeface="Bookman Old Style" pitchFamily="18" charset="0"/>
              </a:rPr>
            </a:br>
            <a:r>
              <a:rPr lang="pl-PL" b="1" dirty="0" smtClean="0">
                <a:latin typeface="Bookman Old Style" pitchFamily="18" charset="0"/>
              </a:rPr>
              <a:t>i </a:t>
            </a:r>
            <a:r>
              <a:rPr lang="pl-PL" b="1" dirty="0" smtClean="0">
                <a:latin typeface="Bookman Old Style" pitchFamily="18" charset="0"/>
              </a:rPr>
              <a:t>dezynsekcje.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683568" y="260648"/>
            <a:ext cx="7772400" cy="56207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Obowiązki właścicieli nieruchomości zamieszkałych. </a:t>
            </a: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323528" y="908720"/>
            <a:ext cx="8496944" cy="53645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pl-PL" b="1" dirty="0" smtClean="0">
                <a:latin typeface="Bookman Old Style" pitchFamily="18" charset="0"/>
              </a:rPr>
              <a:t>4a Gromadzić oddzielnie wydzielone z odpadów komunalnych: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1600" dirty="0" smtClean="0">
                <a:latin typeface="Bookman Old Style" pitchFamily="18" charset="0"/>
              </a:rPr>
              <a:t> zużyte baterie i akumulatory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1600" dirty="0" smtClean="0">
                <a:latin typeface="Bookman Old Style" pitchFamily="18" charset="0"/>
              </a:rPr>
              <a:t> zużyty sprzęt elektryczny i elektroniczny (pralki, lodówki, telewizory, radioodbiorniki,  komputery, kalkulatory, itp.),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1600" dirty="0" smtClean="0">
                <a:latin typeface="Bookman Old Style" pitchFamily="18" charset="0"/>
              </a:rPr>
              <a:t> odpady wielkogabarytowe  tj. meble, wyposażenie wnętrz, itp.	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1600" dirty="0" smtClean="0">
                <a:latin typeface="Bookman Old Style" pitchFamily="18" charset="0"/>
              </a:rPr>
              <a:t> zużyte opony 		                                                               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1600" dirty="0" smtClean="0">
                <a:latin typeface="Bookman Old Style" pitchFamily="18" charset="0"/>
              </a:rPr>
              <a:t> przeterminowane leki 		                                                    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1600" dirty="0" smtClean="0">
                <a:latin typeface="Bookman Old Style" pitchFamily="18" charset="0"/>
              </a:rPr>
              <a:t> chemikalia (pozostałości farb, lakierów,  rozpuszczalników, kwasów, olejów, płynów do chłodnic, itp.).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1600" dirty="0" smtClean="0">
                <a:latin typeface="Bookman Old Style" pitchFamily="18" charset="0"/>
              </a:rPr>
              <a:t> odpady budowlano – rozbiórkowe 				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1600" dirty="0" smtClean="0">
                <a:latin typeface="Bookman Old Style" pitchFamily="18" charset="0"/>
              </a:rPr>
              <a:t> odpady zielone 		                                                                     </a:t>
            </a:r>
          </a:p>
          <a:p>
            <a:pPr algn="just">
              <a:lnSpc>
                <a:spcPct val="150000"/>
              </a:lnSpc>
            </a:pPr>
            <a:r>
              <a:rPr lang="pl-PL" b="1" dirty="0" smtClean="0">
                <a:latin typeface="Bookman Old Style" pitchFamily="18" charset="0"/>
              </a:rPr>
              <a:t>i przekazywać je do</a:t>
            </a:r>
          </a:p>
          <a:p>
            <a:pPr algn="just">
              <a:lnSpc>
                <a:spcPct val="150000"/>
              </a:lnSpc>
            </a:pPr>
            <a:endParaRPr lang="pl-PL" b="1" dirty="0" smtClean="0">
              <a:latin typeface="Bookman Old Style" pitchFamily="18" charset="0"/>
            </a:endParaRPr>
          </a:p>
          <a:p>
            <a:pPr algn="just">
              <a:lnSpc>
                <a:spcPct val="150000"/>
              </a:lnSpc>
            </a:pPr>
            <a:endParaRPr lang="pl-PL" b="1" dirty="0" smtClean="0">
              <a:latin typeface="Bookman Old Style" pitchFamily="18" charset="0"/>
            </a:endParaRPr>
          </a:p>
        </p:txBody>
      </p:sp>
      <p:sp>
        <p:nvSpPr>
          <p:cNvPr id="9" name="Symbol zastępczy zawartości 5"/>
          <p:cNvSpPr txBox="1">
            <a:spLocks noGrp="1"/>
          </p:cNvSpPr>
          <p:nvPr>
            <p:ph sz="quarter" idx="1"/>
          </p:nvPr>
        </p:nvSpPr>
        <p:spPr>
          <a:xfrm>
            <a:off x="2843808" y="4581128"/>
            <a:ext cx="5976664" cy="109260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l-PL" sz="2000" b="1" dirty="0" smtClean="0">
                <a:latin typeface="Bookman Old Style" pitchFamily="18" charset="0"/>
              </a:rPr>
              <a:t>PUNKTU SELEKTYWNEJ ZBIÓRKI ODPADÓW KOMUNALNYCH</a:t>
            </a:r>
          </a:p>
          <a:p>
            <a:pPr algn="ctr">
              <a:buNone/>
            </a:pPr>
            <a:r>
              <a:rPr lang="pl-PL" sz="2000" b="1" dirty="0" smtClean="0">
                <a:latin typeface="Bookman Old Style" pitchFamily="18" charset="0"/>
              </a:rPr>
              <a:t>- PSZOK</a:t>
            </a:r>
            <a:endParaRPr lang="pl-PL" sz="2000" b="1" dirty="0">
              <a:latin typeface="Bookman Old Style" pitchFamily="18" charset="0"/>
            </a:endParaRP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323528" y="5877272"/>
            <a:ext cx="8496944" cy="72008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>
            <a:normAutofit fontScale="250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pl-PL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Transport odpadów do PSZOK mieszkańcy zapewniają we własnym zakresie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pl-PL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i na własny koszt.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067944" y="188640"/>
            <a:ext cx="1152128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latin typeface="Bookman Old Style" pitchFamily="18" charset="0"/>
              </a:rPr>
              <a:t>PSZOK</a:t>
            </a:r>
            <a:endParaRPr lang="pl-PL" sz="2000" b="1" dirty="0">
              <a:latin typeface="Bookman Old Style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23528" y="1916832"/>
            <a:ext cx="8496944" cy="26776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pl-PL" sz="1600" b="1" dirty="0" smtClean="0">
                <a:latin typeface="Bookman Old Style" pitchFamily="18" charset="0"/>
              </a:rPr>
              <a:t>Do punktu, </a:t>
            </a:r>
            <a:r>
              <a:rPr lang="pl-PL" sz="1600" b="1" u="sng" dirty="0" smtClean="0">
                <a:latin typeface="Bookman Old Style" pitchFamily="18" charset="0"/>
              </a:rPr>
              <a:t>NIE </a:t>
            </a:r>
            <a:r>
              <a:rPr lang="pl-PL" sz="1600" b="1" dirty="0" smtClean="0">
                <a:latin typeface="Bookman Old Style" pitchFamily="18" charset="0"/>
              </a:rPr>
              <a:t>będą przyjmowane takie odpady jak: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1600" dirty="0" smtClean="0">
                <a:latin typeface="Bookman Old Style" pitchFamily="18" charset="0"/>
              </a:rPr>
              <a:t> materiały zawierające azbest,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1600" dirty="0" smtClean="0">
                <a:latin typeface="Bookman Old Style" pitchFamily="18" charset="0"/>
              </a:rPr>
              <a:t> papa,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1600" dirty="0" smtClean="0">
                <a:latin typeface="Bookman Old Style" pitchFamily="18" charset="0"/>
              </a:rPr>
              <a:t> styropian budowlany,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1600" dirty="0" smtClean="0">
                <a:latin typeface="Bookman Old Style" pitchFamily="18" charset="0"/>
              </a:rPr>
              <a:t> szkło zbrojone i hartowane,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1600" dirty="0" smtClean="0">
                <a:latin typeface="Bookman Old Style" pitchFamily="18" charset="0"/>
              </a:rPr>
              <a:t> części samochodowe,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1600" dirty="0" smtClean="0">
                <a:latin typeface="Bookman Old Style" pitchFamily="18" charset="0"/>
              </a:rPr>
              <a:t> odpady w opakowaniach przeciekających,</a:t>
            </a: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323528" y="4653136"/>
            <a:ext cx="8496944" cy="201622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7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pl-PL" sz="7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Uwaga:</a:t>
            </a:r>
            <a:r>
              <a:rPr kumimoji="0" lang="pl-PL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7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pl-PL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Właściciel nieruchomości będzie mógł przekazać do 2 m</a:t>
            </a:r>
            <a:r>
              <a:rPr kumimoji="0" lang="pl-PL" sz="72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3</a:t>
            </a:r>
            <a:r>
              <a:rPr kumimoji="0" lang="pl-PL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odpadów budowlano - rozbiórkowych i do 4 sztuk opon (wyłącznie </a:t>
            </a:r>
            <a:r>
              <a:rPr kumimoji="0" lang="pl-PL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/>
            </a:r>
            <a:br>
              <a:rPr kumimoji="0" lang="pl-PL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</a:br>
            <a:r>
              <a:rPr kumimoji="0" lang="pl-PL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z </a:t>
            </a:r>
            <a:r>
              <a:rPr kumimoji="0" lang="pl-PL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samochodów osobowych) w skali roku. 	</a:t>
            </a:r>
          </a:p>
        </p:txBody>
      </p:sp>
      <p:sp>
        <p:nvSpPr>
          <p:cNvPr id="7" name="Prostokąt 6"/>
          <p:cNvSpPr/>
          <p:nvPr/>
        </p:nvSpPr>
        <p:spPr>
          <a:xfrm>
            <a:off x="323528" y="620688"/>
            <a:ext cx="8496944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l-PL" sz="1600" dirty="0" smtClean="0">
                <a:latin typeface="Bookman Old Style" pitchFamily="18" charset="0"/>
              </a:rPr>
              <a:t>Miejsce i godziny przyjmowania odpadów komunalnych przez Punkt Selektywnego Zbierania Odpadów Komunalnych ogłaszane będą na stronie internetowej Urzędu Gminy Ksawerów oraz w sposób zwyczajowo przyjęty.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83568" y="980728"/>
            <a:ext cx="7772400" cy="208823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l-PL" sz="1800" b="1" dirty="0" smtClean="0">
                <a:latin typeface="Bookman Old Style" pitchFamily="18" charset="0"/>
              </a:rPr>
              <a:t>5. Zapewnienie </a:t>
            </a:r>
            <a:r>
              <a:rPr lang="pl-PL" sz="1800" b="1" dirty="0" smtClean="0">
                <a:latin typeface="Bookman Old Style" pitchFamily="18" charset="0"/>
              </a:rPr>
              <a:t>przedsiębiorcy dostępu do pojemników </a:t>
            </a:r>
            <a:r>
              <a:rPr lang="pl-PL" sz="1800" b="1" dirty="0" smtClean="0">
                <a:latin typeface="Bookman Old Style" pitchFamily="18" charset="0"/>
              </a:rPr>
              <a:t/>
            </a:r>
            <a:br>
              <a:rPr lang="pl-PL" sz="1800" b="1" dirty="0" smtClean="0">
                <a:latin typeface="Bookman Old Style" pitchFamily="18" charset="0"/>
              </a:rPr>
            </a:br>
            <a:r>
              <a:rPr lang="pl-PL" sz="1800" b="1" dirty="0" smtClean="0">
                <a:latin typeface="Bookman Old Style" pitchFamily="18" charset="0"/>
              </a:rPr>
              <a:t>w </a:t>
            </a:r>
            <a:r>
              <a:rPr lang="pl-PL" sz="1800" b="1" dirty="0" smtClean="0">
                <a:latin typeface="Bookman Old Style" pitchFamily="18" charset="0"/>
              </a:rPr>
              <a:t>terminach określonych w harmonogramie odbioru odpadów, w sposób umożliwiający opróżnienie pojemników, bez narażenia na szkodę ludzi, budynków, bądź pojazdów.</a:t>
            </a:r>
          </a:p>
          <a:p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683568" y="260648"/>
            <a:ext cx="7772400" cy="56207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Obowiązki właścicieli nieruchomości zamieszkałych. </a:t>
            </a: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683568" y="3212976"/>
            <a:ext cx="7776864" cy="34163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b="1" dirty="0" smtClean="0">
                <a:latin typeface="Bookman Old Style" pitchFamily="18" charset="0"/>
              </a:rPr>
              <a:t>6. Okazywanie osobom upoważnionym do kontroli:</a:t>
            </a:r>
          </a:p>
          <a:p>
            <a:pPr algn="just">
              <a:lnSpc>
                <a:spcPct val="150000"/>
              </a:lnSpc>
            </a:pPr>
            <a:r>
              <a:rPr lang="pl-PL" b="1" dirty="0" smtClean="0">
                <a:latin typeface="Bookman Old Style" pitchFamily="18" charset="0"/>
              </a:rPr>
              <a:t>1) dowodów uiszczania opłat za gospodarowanie odpadami komunalnymi oraz umów na odbiór odpadów komunalnych </a:t>
            </a:r>
            <a:r>
              <a:rPr lang="pl-PL" b="1" dirty="0" smtClean="0">
                <a:latin typeface="Bookman Old Style" pitchFamily="18" charset="0"/>
              </a:rPr>
              <a:t/>
            </a:r>
            <a:br>
              <a:rPr lang="pl-PL" b="1" dirty="0" smtClean="0">
                <a:latin typeface="Bookman Old Style" pitchFamily="18" charset="0"/>
              </a:rPr>
            </a:br>
            <a:r>
              <a:rPr lang="pl-PL" b="1" dirty="0" smtClean="0">
                <a:latin typeface="Bookman Old Style" pitchFamily="18" charset="0"/>
              </a:rPr>
              <a:t>- </a:t>
            </a:r>
            <a:r>
              <a:rPr lang="pl-PL" b="1" dirty="0" smtClean="0">
                <a:latin typeface="Bookman Old Style" pitchFamily="18" charset="0"/>
              </a:rPr>
              <a:t>w przypadku nieruchomości na których nie zamieszkują mieszkańcy, a na których powstają odpady komunalne; </a:t>
            </a:r>
          </a:p>
          <a:p>
            <a:pPr algn="just">
              <a:lnSpc>
                <a:spcPct val="150000"/>
              </a:lnSpc>
            </a:pPr>
            <a:r>
              <a:rPr lang="pl-PL" b="1" dirty="0" smtClean="0">
                <a:latin typeface="Bookman Old Style" pitchFamily="18" charset="0"/>
              </a:rPr>
              <a:t>2) dowodów uiszczania opłat za opróżnianie zbiorników bezodpływowych oraz umów na opróżnianie zbiorników bezodpływowych i transport nieczystości ciekłych.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2"/>
          <p:cNvSpPr txBox="1">
            <a:spLocks/>
          </p:cNvSpPr>
          <p:nvPr/>
        </p:nvSpPr>
        <p:spPr>
          <a:xfrm>
            <a:off x="323528" y="764704"/>
            <a:ext cx="8496944" cy="864096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lvl="0" algn="just">
              <a:lnSpc>
                <a:spcPct val="150000"/>
              </a:lnSpc>
            </a:pPr>
            <a:r>
              <a:rPr lang="pl-PL" sz="1600" dirty="0" smtClean="0">
                <a:latin typeface="Bookman Old Style" pitchFamily="18" charset="0"/>
              </a:rPr>
              <a:t>Dyrektywa </a:t>
            </a:r>
            <a:r>
              <a:rPr lang="pl-PL" sz="1600" b="1" dirty="0" smtClean="0">
                <a:latin typeface="Bookman Old Style" pitchFamily="18" charset="0"/>
              </a:rPr>
              <a:t>Parlamentu Europejskiego i Rady 2008/98/WE </a:t>
            </a:r>
            <a:r>
              <a:rPr lang="pl-PL" sz="1600" dirty="0" smtClean="0">
                <a:latin typeface="Bookman Old Style" pitchFamily="18" charset="0"/>
              </a:rPr>
              <a:t>z dnia 19 listopada 2008 r. </a:t>
            </a:r>
            <a:r>
              <a:rPr lang="pl-PL" sz="1600" b="1" dirty="0" smtClean="0">
                <a:latin typeface="Bookman Old Style" pitchFamily="18" charset="0"/>
              </a:rPr>
              <a:t>w sprawie odpadów </a:t>
            </a:r>
            <a:r>
              <a:rPr lang="pl-PL" sz="1600" dirty="0" smtClean="0">
                <a:latin typeface="Bookman Old Style" pitchFamily="18" charset="0"/>
              </a:rPr>
              <a:t>oraz uchylająca niektóre dyrektywy formułuje </a:t>
            </a:r>
            <a:endParaRPr lang="pl-PL" sz="1600" dirty="0" smtClean="0">
              <a:latin typeface="Bookman Old Style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pl-PL" sz="1600" dirty="0" smtClean="0">
                <a:latin typeface="Bookman Old Style" pitchFamily="18" charset="0"/>
              </a:rPr>
              <a:t>w </a:t>
            </a:r>
            <a:r>
              <a:rPr lang="pl-PL" sz="1600" dirty="0" smtClean="0">
                <a:latin typeface="Bookman Old Style" pitchFamily="18" charset="0"/>
              </a:rPr>
              <a:t>art. 4 hierarchię zasad dotyczących gospodarowania </a:t>
            </a:r>
            <a:r>
              <a:rPr lang="pl-PL" sz="1600" dirty="0" smtClean="0">
                <a:latin typeface="Bookman Old Style" pitchFamily="18" charset="0"/>
              </a:rPr>
              <a:t>odpadami</a:t>
            </a:r>
            <a:endParaRPr lang="pl-PL" sz="1600" dirty="0" smtClean="0">
              <a:latin typeface="Bookman Old Style" pitchFamily="18" charset="0"/>
            </a:endParaRPr>
          </a:p>
        </p:txBody>
      </p:sp>
      <p:sp>
        <p:nvSpPr>
          <p:cNvPr id="10" name="Tytuł 1"/>
          <p:cNvSpPr>
            <a:spLocks noGrp="1"/>
          </p:cNvSpPr>
          <p:nvPr>
            <p:ph sz="quarter" idx="1"/>
          </p:nvPr>
        </p:nvSpPr>
        <p:spPr>
          <a:xfrm>
            <a:off x="611560" y="260648"/>
            <a:ext cx="8075613" cy="360039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sz="2000" dirty="0" smtClean="0">
                <a:solidFill>
                  <a:schemeClr val="bg1"/>
                </a:solidFill>
                <a:latin typeface="Book Antiqua" pitchFamily="18" charset="0"/>
              </a:rPr>
              <a:t>HIERARCHIA POSTĘPOWANIA Z ODPADAMI</a:t>
            </a:r>
            <a:endParaRPr lang="pl-PL" sz="2000" dirty="0">
              <a:solidFill>
                <a:schemeClr val="bg1"/>
              </a:solidFill>
              <a:latin typeface="Book Antiqua" pitchFamily="18" charset="0"/>
            </a:endParaRPr>
          </a:p>
        </p:txBody>
      </p:sp>
      <p:graphicFrame>
        <p:nvGraphicFramePr>
          <p:cNvPr id="21" name="Diagram 20"/>
          <p:cNvGraphicFramePr/>
          <p:nvPr/>
        </p:nvGraphicFramePr>
        <p:xfrm>
          <a:off x="1331640" y="2204864"/>
          <a:ext cx="7488832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Obraz 5" descr="imageCA8MO45K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83568" y="4581128"/>
            <a:ext cx="1090611" cy="1272907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>
          <a:xfrm>
            <a:off x="683568" y="188640"/>
            <a:ext cx="7772400" cy="56207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Obowiązki właścicieli nieruchomości zamieszkałych. </a:t>
            </a: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79512" y="836712"/>
            <a:ext cx="8784976" cy="583264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170000"/>
              </a:lnSpc>
              <a:buNone/>
            </a:pPr>
            <a:r>
              <a:rPr lang="pl-PL" sz="1400" b="1" dirty="0" smtClean="0">
                <a:latin typeface="Bookman Old Style" pitchFamily="18" charset="0"/>
              </a:rPr>
              <a:t>Ponadto, zgodnie z Regulaminem utrzymania czystości i porządku w gminie Ksawerów właściciele nieruchomości zobowiązani są do:</a:t>
            </a:r>
          </a:p>
          <a:p>
            <a:pPr algn="just">
              <a:lnSpc>
                <a:spcPct val="170000"/>
              </a:lnSpc>
              <a:buNone/>
            </a:pPr>
            <a:r>
              <a:rPr lang="pl-PL" sz="1400" dirty="0" smtClean="0">
                <a:latin typeface="Bookman Old Style" pitchFamily="18" charset="0"/>
              </a:rPr>
              <a:t>1) utrzymania czystości, porządku oraz należytego stanu </a:t>
            </a:r>
            <a:r>
              <a:rPr lang="pl-PL" sz="1400" dirty="0" smtClean="0">
                <a:latin typeface="Bookman Old Style" pitchFamily="18" charset="0"/>
              </a:rPr>
              <a:t>higieniczno-sanitarnego </a:t>
            </a:r>
            <a:r>
              <a:rPr lang="pl-PL" sz="1400" dirty="0" smtClean="0">
                <a:latin typeface="Bookman Old Style" pitchFamily="18" charset="0"/>
              </a:rPr>
              <a:t>i estetycznego nieruchomości oraz znajdujących się przy nich urządzeń;</a:t>
            </a:r>
          </a:p>
          <a:p>
            <a:pPr algn="just">
              <a:lnSpc>
                <a:spcPct val="170000"/>
              </a:lnSpc>
              <a:buNone/>
            </a:pPr>
            <a:r>
              <a:rPr lang="pl-PL" sz="1400" dirty="0" smtClean="0">
                <a:latin typeface="Bookman Old Style" pitchFamily="18" charset="0"/>
              </a:rPr>
              <a:t>2) usuwania z elewacji budynków, ogrodzeń, a także innych urządzeń: skrzynek energetycznych, gazowych, słupów trakcyjnych i oświetleniowych itp.: ogłoszeń lub reklam zamieszczonych bez zachowania trybu przewidzianego prawem, aktów wandalizmu naruszających </a:t>
            </a:r>
            <a:r>
              <a:rPr lang="pl-PL" sz="1400" dirty="0" smtClean="0">
                <a:latin typeface="Bookman Old Style" pitchFamily="18" charset="0"/>
              </a:rPr>
              <a:t>porządek i </a:t>
            </a:r>
            <a:r>
              <a:rPr lang="pl-PL" sz="1400" dirty="0" smtClean="0">
                <a:latin typeface="Bookman Old Style" pitchFamily="18" charset="0"/>
              </a:rPr>
              <a:t>ład publiczny oraz zanieczyszczeń powodowanych przez ptaki i inne zwierzęta;</a:t>
            </a:r>
          </a:p>
          <a:p>
            <a:pPr algn="just">
              <a:lnSpc>
                <a:spcPct val="170000"/>
              </a:lnSpc>
              <a:buNone/>
            </a:pPr>
            <a:r>
              <a:rPr lang="pl-PL" sz="1400" dirty="0" smtClean="0">
                <a:latin typeface="Bookman Old Style" pitchFamily="18" charset="0"/>
              </a:rPr>
              <a:t>3) uprzątnięcia sopli lodowych i śniegu z dachów i gzymsów budynków niezwłocznie po ich pojawieniu się, w sposób niezagrażający życiu lub zdrowiu ludzi i zwierząt; </a:t>
            </a:r>
          </a:p>
          <a:p>
            <a:pPr algn="just">
              <a:lnSpc>
                <a:spcPct val="170000"/>
              </a:lnSpc>
              <a:buNone/>
            </a:pPr>
            <a:r>
              <a:rPr lang="pl-PL" sz="1400" dirty="0" smtClean="0">
                <a:latin typeface="Bookman Old Style" pitchFamily="18" charset="0"/>
              </a:rPr>
              <a:t>4) gromadzenia uprzątniętego błota, śniegu i lodu przy krawędzi chodnika z jezdnią, </a:t>
            </a:r>
            <a:r>
              <a:rPr lang="pl-PL" sz="1400" dirty="0" smtClean="0">
                <a:latin typeface="Bookman Old Style" pitchFamily="18" charset="0"/>
              </a:rPr>
              <a:t>w </a:t>
            </a:r>
            <a:r>
              <a:rPr lang="pl-PL" sz="1400" dirty="0" smtClean="0">
                <a:latin typeface="Bookman Old Style" pitchFamily="18" charset="0"/>
              </a:rPr>
              <a:t>sposób umożliwiający swobodne i bezpieczne poruszanie się pieszych;</a:t>
            </a:r>
          </a:p>
          <a:p>
            <a:pPr algn="just">
              <a:lnSpc>
                <a:spcPct val="170000"/>
              </a:lnSpc>
              <a:buNone/>
            </a:pPr>
            <a:r>
              <a:rPr lang="pl-PL" sz="1400" dirty="0" smtClean="0">
                <a:latin typeface="Bookman Old Style" pitchFamily="18" charset="0"/>
              </a:rPr>
              <a:t>5) usunięcia śliskości na chodniku położonym wzdłuż nieruchomości niezwłocznie po pojawieniu się, poprzez odlodzenie i zabezpieczenie powierzchni celem umożliwienia bezpiecznego poruszania się pieszych</a:t>
            </a:r>
            <a:r>
              <a:rPr lang="pl-PL" sz="1400" dirty="0" smtClean="0">
                <a:latin typeface="Bookman Old Style" pitchFamily="18" charset="0"/>
              </a:rPr>
              <a:t>.</a:t>
            </a:r>
            <a:endParaRPr lang="pl-PL" sz="1400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79512" y="836712"/>
            <a:ext cx="8712968" cy="5805264"/>
          </a:xfrm>
        </p:spPr>
        <p:txBody>
          <a:bodyPr>
            <a:noAutofit/>
          </a:bodyPr>
          <a:lstStyle/>
          <a:p>
            <a:pPr algn="just"/>
            <a:r>
              <a:rPr lang="pl-PL" sz="1600" dirty="0" smtClean="0">
                <a:latin typeface="Bookman Old Style" pitchFamily="18" charset="0"/>
              </a:rPr>
              <a:t>W</a:t>
            </a:r>
            <a:r>
              <a:rPr lang="pl-PL" sz="1600" dirty="0" smtClean="0">
                <a:latin typeface="Bookman Old Style" pitchFamily="18" charset="0"/>
              </a:rPr>
              <a:t>łaściciele </a:t>
            </a:r>
            <a:r>
              <a:rPr lang="pl-PL" sz="1600" dirty="0" smtClean="0">
                <a:latin typeface="Bookman Old Style" pitchFamily="18" charset="0"/>
              </a:rPr>
              <a:t>nieruchomości, którzy nie są obowiązani do ponoszenia opłat za gospodarowanie odpadami komunalnymi na rzecz gminy, są obowiązani do </a:t>
            </a:r>
            <a:r>
              <a:rPr lang="pl-PL" sz="1600" b="1" dirty="0" smtClean="0">
                <a:latin typeface="Bookman Old Style" pitchFamily="18" charset="0"/>
              </a:rPr>
              <a:t>udokumentowania w formie umowy korzystania z usług </a:t>
            </a:r>
            <a:r>
              <a:rPr lang="pl-PL" sz="1600" dirty="0" smtClean="0">
                <a:latin typeface="Bookman Old Style" pitchFamily="18" charset="0"/>
              </a:rPr>
              <a:t>wykonywanych przez gminną jednostkę organizacyjną lub przedsiębiorcę odbierającego odpady komunalne od właścicieli nieruchomości, wpisanego do rejestru działalności regulowanej, przez okazanie takich umów i dowodów uiszczania opłat za te usługi. </a:t>
            </a:r>
          </a:p>
          <a:p>
            <a:pPr algn="just"/>
            <a:endParaRPr lang="pl-PL" sz="1600" dirty="0" smtClean="0">
              <a:latin typeface="Bookman Old Style" pitchFamily="18" charset="0"/>
            </a:endParaRPr>
          </a:p>
          <a:p>
            <a:pPr algn="just"/>
            <a:r>
              <a:rPr lang="pl-PL" sz="1600" dirty="0" smtClean="0">
                <a:latin typeface="Bookman Old Style" pitchFamily="18" charset="0"/>
              </a:rPr>
              <a:t>W przypadku gdy właściciel nieruchomości nie zawarł wymaganej umowy, to gmina jest wtedy zobowiązana zorganizować odbieranie odpadów komunalnych. Wójt gminy wydaje wówczas z urzędu </a:t>
            </a:r>
            <a:r>
              <a:rPr lang="pl-PL" sz="1600" b="1" dirty="0" smtClean="0">
                <a:latin typeface="Bookman Old Style" pitchFamily="18" charset="0"/>
              </a:rPr>
              <a:t>decyzję z rygorem natychmiastowej wykonalności na okres 1 roku</a:t>
            </a:r>
            <a:r>
              <a:rPr lang="pl-PL" sz="1600" dirty="0" smtClean="0">
                <a:latin typeface="Bookman Old Style" pitchFamily="18" charset="0"/>
              </a:rPr>
              <a:t>, w której ustala obowiązek uiszczania opłat za odbieranie odpadów komunalnych, wysokość opłat wyliczonych </a:t>
            </a:r>
            <a:r>
              <a:rPr lang="pl-PL" sz="1600" dirty="0" smtClean="0">
                <a:latin typeface="Bookman Old Style" pitchFamily="18" charset="0"/>
              </a:rPr>
              <a:t>z </a:t>
            </a:r>
            <a:r>
              <a:rPr lang="pl-PL" sz="1600" dirty="0" smtClean="0">
                <a:latin typeface="Bookman Old Style" pitchFamily="18" charset="0"/>
              </a:rPr>
              <a:t>zastosowaniem określonych stawek, terminy uiszczania opłat oraz sposób </a:t>
            </a:r>
            <a:r>
              <a:rPr lang="pl-PL" sz="1600" dirty="0" smtClean="0">
                <a:latin typeface="Bookman Old Style" pitchFamily="18" charset="0"/>
              </a:rPr>
              <a:t>i </a:t>
            </a:r>
            <a:r>
              <a:rPr lang="pl-PL" sz="1600" dirty="0" smtClean="0">
                <a:latin typeface="Bookman Old Style" pitchFamily="18" charset="0"/>
              </a:rPr>
              <a:t>terminy udostępniania pojemników w celu ich opróżnienia.</a:t>
            </a:r>
          </a:p>
          <a:p>
            <a:pPr algn="just">
              <a:buNone/>
            </a:pPr>
            <a:r>
              <a:rPr lang="pl-PL" sz="1600" dirty="0" smtClean="0">
                <a:latin typeface="Bookman Old Style" pitchFamily="18" charset="0"/>
              </a:rPr>
              <a:t> </a:t>
            </a:r>
          </a:p>
          <a:p>
            <a:pPr algn="just"/>
            <a:r>
              <a:rPr lang="pl-PL" sz="1600" dirty="0" smtClean="0">
                <a:latin typeface="Bookman Old Style" pitchFamily="18" charset="0"/>
              </a:rPr>
              <a:t>Decyzja może zostać wydłużona, na kolejny okres, jeżeli właściciel nieruchomości nie przedstawi, </a:t>
            </a:r>
            <a:r>
              <a:rPr lang="pl-PL" sz="1600" b="1" dirty="0" smtClean="0">
                <a:latin typeface="Bookman Old Style" pitchFamily="18" charset="0"/>
              </a:rPr>
              <a:t>na co najmniej 3 miesiące przed upływem </a:t>
            </a:r>
            <a:r>
              <a:rPr lang="pl-PL" sz="1600" dirty="0" smtClean="0">
                <a:latin typeface="Bookman Old Style" pitchFamily="18" charset="0"/>
              </a:rPr>
              <a:t>daty obowiązywania decyzji, umowy, w której termin rozpoczęcia wykonywania usługi nie jest późniejszy niż data utraty mocy obowiązującej decyzji. </a:t>
            </a:r>
          </a:p>
          <a:p>
            <a:pPr algn="just"/>
            <a:endParaRPr lang="pl-PL" sz="1600" dirty="0" smtClean="0">
              <a:latin typeface="Bookman Old Style" pitchFamily="18" charset="0"/>
            </a:endParaRPr>
          </a:p>
          <a:p>
            <a:pPr algn="just"/>
            <a:r>
              <a:rPr lang="pl-PL" sz="1600" dirty="0" smtClean="0">
                <a:latin typeface="Bookman Old Style" pitchFamily="18" charset="0"/>
              </a:rPr>
              <a:t>Decyzja na kolejny okres wydawana jest z urzędu.</a:t>
            </a:r>
            <a:endParaRPr lang="pl-PL" sz="1600" dirty="0">
              <a:latin typeface="Bookman Old Style" pitchFamily="18" charset="0"/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683568" y="188640"/>
            <a:ext cx="7772400" cy="56207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bIns="91440" anchor="b" anchorCtr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Obowiązki właścicieli nieruchomości niezamieszkałych. </a:t>
            </a: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712968" cy="43204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l-PL" sz="1600" dirty="0" smtClean="0"/>
              <a:t>REMONDIS Sp. z o.o. siedziba w Warszawie ul. Zawodzie 16, oddział Łódź, ul. Zbąszyńska 6.</a:t>
            </a: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79512" y="1457400"/>
            <a:ext cx="8712968" cy="513995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just">
              <a:lnSpc>
                <a:spcPct val="150000"/>
              </a:lnSpc>
            </a:pPr>
            <a:r>
              <a:rPr lang="pl-PL" sz="1600" dirty="0" smtClean="0">
                <a:latin typeface="Bookman Old Style" pitchFamily="18" charset="0"/>
              </a:rPr>
              <a:t>wykonywania  usługi </a:t>
            </a:r>
            <a:r>
              <a:rPr lang="pl-PL" sz="1600" b="1" dirty="0" smtClean="0">
                <a:latin typeface="Bookman Old Style" pitchFamily="18" charset="0"/>
              </a:rPr>
              <a:t>wywozu odpadów komunalnych </a:t>
            </a:r>
            <a:r>
              <a:rPr lang="pl-PL" sz="1600" dirty="0" smtClean="0">
                <a:latin typeface="Bookman Old Style" pitchFamily="18" charset="0"/>
              </a:rPr>
              <a:t>z należytą starannością, </a:t>
            </a:r>
          </a:p>
          <a:p>
            <a:pPr lvl="0" algn="just">
              <a:lnSpc>
                <a:spcPct val="150000"/>
              </a:lnSpc>
            </a:pPr>
            <a:r>
              <a:rPr lang="pl-PL" sz="1600" dirty="0" smtClean="0">
                <a:latin typeface="Bookman Old Style" pitchFamily="18" charset="0"/>
              </a:rPr>
              <a:t>należytego wykonania wszystkich </a:t>
            </a:r>
            <a:r>
              <a:rPr lang="pl-PL" sz="1600" b="1" dirty="0" smtClean="0">
                <a:latin typeface="Bookman Old Style" pitchFamily="18" charset="0"/>
              </a:rPr>
              <a:t>obowiązków i zadań opisanych w </a:t>
            </a:r>
            <a:r>
              <a:rPr lang="pl-PL" sz="1600" b="1" dirty="0" smtClean="0">
                <a:latin typeface="Bookman Old Style" pitchFamily="18" charset="0"/>
              </a:rPr>
              <a:t>SWIZ</a:t>
            </a:r>
            <a:r>
              <a:rPr lang="pl-PL" sz="1600" dirty="0" smtClean="0">
                <a:latin typeface="Bookman Old Style" pitchFamily="18" charset="0"/>
              </a:rPr>
              <a:t>;</a:t>
            </a:r>
          </a:p>
          <a:p>
            <a:pPr lvl="0" algn="just">
              <a:lnSpc>
                <a:spcPct val="150000"/>
              </a:lnSpc>
            </a:pPr>
            <a:r>
              <a:rPr lang="pl-PL" sz="1600" b="1" dirty="0" smtClean="0">
                <a:latin typeface="Bookman Old Style" pitchFamily="18" charset="0"/>
              </a:rPr>
              <a:t>postępowania </a:t>
            </a:r>
            <a:r>
              <a:rPr lang="pl-PL" sz="1600" b="1" dirty="0" smtClean="0">
                <a:latin typeface="Bookman Old Style" pitchFamily="18" charset="0"/>
              </a:rPr>
              <a:t>z odpadami w sposób zgodny z zasadami gospodarowania odpadami </a:t>
            </a:r>
            <a:r>
              <a:rPr lang="pl-PL" sz="1600" dirty="0" smtClean="0">
                <a:latin typeface="Bookman Old Style" pitchFamily="18" charset="0"/>
              </a:rPr>
              <a:t>określonymi w ustawie z dnia 14 grudnia 2012 r. o odpadach, wymaganiami ochrony środowiska oraz Planem gospodarki odpadami dla województwa łódzkiego;</a:t>
            </a:r>
          </a:p>
          <a:p>
            <a:pPr lvl="0" algn="just">
              <a:lnSpc>
                <a:spcPct val="150000"/>
              </a:lnSpc>
            </a:pPr>
            <a:r>
              <a:rPr lang="pl-PL" sz="1600" b="1" dirty="0" smtClean="0">
                <a:latin typeface="Bookman Old Style" pitchFamily="18" charset="0"/>
              </a:rPr>
              <a:t>osiągnięcia, założonych poziomów recyklingu, przygotowania do ponownego użycia i odzysku</a:t>
            </a:r>
            <a:r>
              <a:rPr lang="pl-PL" sz="1600" dirty="0" smtClean="0">
                <a:latin typeface="Bookman Old Style" pitchFamily="18" charset="0"/>
              </a:rPr>
              <a:t> innymi metodami następujących frakcji odpadów komunalnych: papieru, metali, tworzyw sztucznych, szkła i innych niż niebezpieczne odpadów budowlanych i rozbiórkowych, oraz </a:t>
            </a:r>
            <a:r>
              <a:rPr lang="pl-PL" sz="1600" b="1" dirty="0" smtClean="0">
                <a:latin typeface="Bookman Old Style" pitchFamily="18" charset="0"/>
              </a:rPr>
              <a:t>ograniczenia masy odpadów komunalnych ulegających biodegradacji przekazywanych do składowania</a:t>
            </a:r>
            <a:r>
              <a:rPr lang="pl-PL" sz="1600" dirty="0" smtClean="0">
                <a:latin typeface="Bookman Old Style" pitchFamily="18" charset="0"/>
              </a:rPr>
              <a:t>; </a:t>
            </a:r>
          </a:p>
          <a:p>
            <a:pPr lvl="0">
              <a:lnSpc>
                <a:spcPct val="120000"/>
              </a:lnSpc>
            </a:pPr>
            <a:endParaRPr lang="pl-PL" sz="1600" dirty="0" smtClean="0">
              <a:latin typeface="Bookman Old Style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23528" y="188640"/>
            <a:ext cx="8568952" cy="5078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571500" lvl="0" indent="-571500" algn="just">
              <a:lnSpc>
                <a:spcPct val="150000"/>
              </a:lnSpc>
            </a:pPr>
            <a:r>
              <a:rPr lang="pl-PL" dirty="0" smtClean="0"/>
              <a:t>Zakres świadczonych usług przez wyłonioną w przetargu firmę Remondis.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79512" y="980728"/>
            <a:ext cx="8712968" cy="46628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l-PL" b="1" dirty="0" smtClean="0">
                <a:latin typeface="Bookman Old Style" pitchFamily="18" charset="0"/>
              </a:rPr>
              <a:t> Zapewnia </a:t>
            </a:r>
            <a:r>
              <a:rPr lang="pl-PL" b="1" dirty="0" smtClean="0">
                <a:latin typeface="Bookman Old Style" pitchFamily="18" charset="0"/>
              </a:rPr>
              <a:t>pojemniki na odpady komunalne</a:t>
            </a:r>
            <a:r>
              <a:rPr lang="pl-PL" dirty="0" smtClean="0">
                <a:latin typeface="Bookman Old Style" pitchFamily="18" charset="0"/>
              </a:rPr>
              <a:t>, na nieruchomościach na których zamieszkują mieszkańcy (w zabudowie jednorodzinnej </a:t>
            </a:r>
            <a:r>
              <a:rPr lang="pl-PL" dirty="0" smtClean="0">
                <a:latin typeface="Bookman Old Style" pitchFamily="18" charset="0"/>
              </a:rPr>
              <a:t/>
            </a:r>
            <a:br>
              <a:rPr lang="pl-PL" dirty="0" smtClean="0">
                <a:latin typeface="Bookman Old Style" pitchFamily="18" charset="0"/>
              </a:rPr>
            </a:br>
            <a:r>
              <a:rPr lang="pl-PL" dirty="0" smtClean="0">
                <a:latin typeface="Bookman Old Style" pitchFamily="18" charset="0"/>
              </a:rPr>
              <a:t>i </a:t>
            </a:r>
            <a:r>
              <a:rPr lang="pl-PL" dirty="0" smtClean="0">
                <a:latin typeface="Bookman Old Style" pitchFamily="18" charset="0"/>
              </a:rPr>
              <a:t>wielorodzinnej</a:t>
            </a:r>
            <a:r>
              <a:rPr lang="pl-PL" dirty="0" smtClean="0">
                <a:latin typeface="Bookman Old Style" pitchFamily="18" charset="0"/>
              </a:rPr>
              <a:t>):</a:t>
            </a:r>
            <a:endParaRPr lang="pl-PL" dirty="0" smtClean="0">
              <a:latin typeface="Bookman Old Style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pl-PL" dirty="0" smtClean="0">
              <a:latin typeface="Bookman Old Style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b="1" dirty="0" smtClean="0">
                <a:latin typeface="Bookman Old Style" pitchFamily="18" charset="0"/>
              </a:rPr>
              <a:t> Ilość </a:t>
            </a:r>
            <a:r>
              <a:rPr lang="pl-PL" b="1" dirty="0" smtClean="0">
                <a:latin typeface="Bookman Old Style" pitchFamily="18" charset="0"/>
              </a:rPr>
              <a:t>i objętość pojemników powinna być dostosowana do ilości osób zamieszkujących. </a:t>
            </a:r>
            <a:endParaRPr lang="pl-PL" b="1" dirty="0" smtClean="0">
              <a:latin typeface="Bookman Old Style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pl-PL" b="1" dirty="0" smtClean="0">
              <a:latin typeface="Bookman Old Style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b="1" dirty="0" smtClean="0">
                <a:latin typeface="Bookman Old Style" pitchFamily="18" charset="0"/>
              </a:rPr>
              <a:t> Pojemniki </a:t>
            </a:r>
            <a:r>
              <a:rPr lang="pl-PL" b="1" dirty="0" smtClean="0">
                <a:latin typeface="Bookman Old Style" pitchFamily="18" charset="0"/>
              </a:rPr>
              <a:t>muszą posiadać atesty lub certyfikaty dopuszczające je do użytku</a:t>
            </a:r>
            <a:r>
              <a:rPr lang="pl-PL" b="1" dirty="0" smtClean="0">
                <a:latin typeface="Bookman Old Style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pl-PL" b="1" dirty="0" smtClean="0">
              <a:latin typeface="Bookman Old Style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b="1" dirty="0" smtClean="0">
                <a:latin typeface="Bookman Old Style" pitchFamily="18" charset="0"/>
              </a:rPr>
              <a:t> Pojemniki </a:t>
            </a:r>
            <a:r>
              <a:rPr lang="pl-PL" b="1" dirty="0" smtClean="0">
                <a:latin typeface="Bookman Old Style" pitchFamily="18" charset="0"/>
              </a:rPr>
              <a:t>mogą być nowe lub używane, czyste i estetyczne</a:t>
            </a:r>
            <a:endParaRPr lang="pl-PL" b="1" dirty="0">
              <a:latin typeface="Bookman Old Style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79512" y="188640"/>
            <a:ext cx="8712968" cy="5078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571500" lvl="0" indent="-571500" algn="just">
              <a:lnSpc>
                <a:spcPct val="150000"/>
              </a:lnSpc>
            </a:pPr>
            <a:r>
              <a:rPr lang="pl-PL" dirty="0" smtClean="0"/>
              <a:t>Zakres świadczonych usług przez wyłonioną w przetargu firmę Remondis.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562074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pl-PL" sz="2800" dirty="0" smtClean="0">
                <a:latin typeface="Bookman Old Style" pitchFamily="18" charset="0"/>
              </a:rPr>
              <a:t>Najczęściej </a:t>
            </a:r>
            <a:r>
              <a:rPr lang="pl-PL" sz="2800" dirty="0" smtClean="0">
                <a:latin typeface="Bookman Old Style" pitchFamily="18" charset="0"/>
              </a:rPr>
              <a:t>pojawiające się wątpliwości</a:t>
            </a:r>
            <a:endParaRPr lang="pl-PL" sz="2800" dirty="0">
              <a:latin typeface="Bookman Old Style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51520" y="980728"/>
            <a:ext cx="8640960" cy="54938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pl-PL" dirty="0" smtClean="0">
                <a:latin typeface="Bookman Old Style" pitchFamily="18" charset="0"/>
              </a:rPr>
              <a:t>Do jakiego pojemnika należy wrzucać </a:t>
            </a:r>
            <a:r>
              <a:rPr lang="pl-PL" dirty="0" smtClean="0">
                <a:latin typeface="Bookman Old Style" pitchFamily="18" charset="0"/>
              </a:rPr>
              <a:t>:</a:t>
            </a:r>
            <a:endParaRPr lang="pl-PL" dirty="0" smtClean="0">
              <a:latin typeface="Bookman Old Style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 smtClean="0">
                <a:latin typeface="Bookman Old Style" pitchFamily="18" charset="0"/>
              </a:rPr>
              <a:t> </a:t>
            </a:r>
            <a:r>
              <a:rPr lang="pl-PL" dirty="0" smtClean="0">
                <a:latin typeface="Bookman Old Style" pitchFamily="18" charset="0"/>
              </a:rPr>
              <a:t> opakowania </a:t>
            </a:r>
            <a:r>
              <a:rPr lang="pl-PL" dirty="0" smtClean="0">
                <a:latin typeface="Bookman Old Style" pitchFamily="18" charset="0"/>
              </a:rPr>
              <a:t>po paście do </a:t>
            </a:r>
            <a:r>
              <a:rPr lang="pl-PL" dirty="0" smtClean="0">
                <a:latin typeface="Bookman Old Style" pitchFamily="18" charset="0"/>
              </a:rPr>
              <a:t>zębów – opróżnione, do tworzyw sztucznych, nie całkiem opróżnione, do odpadów zmieszanych</a:t>
            </a:r>
            <a:endParaRPr lang="pl-PL" dirty="0" smtClean="0">
              <a:latin typeface="Bookman Old Style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 smtClean="0">
                <a:latin typeface="Bookman Old Style" pitchFamily="18" charset="0"/>
              </a:rPr>
              <a:t> </a:t>
            </a:r>
            <a:r>
              <a:rPr lang="pl-PL" dirty="0" smtClean="0">
                <a:latin typeface="Bookman Old Style" pitchFamily="18" charset="0"/>
              </a:rPr>
              <a:t> popiół</a:t>
            </a:r>
            <a:r>
              <a:rPr lang="pl-PL" dirty="0" smtClean="0">
                <a:latin typeface="Bookman Old Style" pitchFamily="18" charset="0"/>
              </a:rPr>
              <a:t>, </a:t>
            </a:r>
            <a:r>
              <a:rPr lang="pl-PL" dirty="0" smtClean="0">
                <a:latin typeface="Bookman Old Style" pitchFamily="18" charset="0"/>
              </a:rPr>
              <a:t>żużel</a:t>
            </a:r>
            <a:r>
              <a:rPr lang="pl-PL" dirty="0" smtClean="0">
                <a:latin typeface="Bookman Old Style" pitchFamily="18" charset="0"/>
              </a:rPr>
              <a:t> </a:t>
            </a:r>
            <a:r>
              <a:rPr lang="pl-PL" dirty="0" smtClean="0">
                <a:latin typeface="Bookman Old Style" pitchFamily="18" charset="0"/>
              </a:rPr>
              <a:t>– do odpadów zmieszanych (nie gorące)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 smtClean="0">
                <a:latin typeface="Bookman Old Style" pitchFamily="18" charset="0"/>
              </a:rPr>
              <a:t> </a:t>
            </a:r>
            <a:r>
              <a:rPr lang="pl-PL" dirty="0" smtClean="0">
                <a:latin typeface="Bookman Old Style" pitchFamily="18" charset="0"/>
              </a:rPr>
              <a:t> potłuczony talerz – do odpadów zmieszanych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 smtClean="0">
                <a:latin typeface="Bookman Old Style" pitchFamily="18" charset="0"/>
              </a:rPr>
              <a:t> </a:t>
            </a:r>
            <a:r>
              <a:rPr lang="pl-PL" dirty="0" smtClean="0">
                <a:latin typeface="Bookman Old Style" pitchFamily="18" charset="0"/>
              </a:rPr>
              <a:t> plaster i materiały opatrunkowe – </a:t>
            </a:r>
            <a:r>
              <a:rPr lang="pl-PL" dirty="0" smtClean="0">
                <a:latin typeface="Bookman Old Style" pitchFamily="18" charset="0"/>
              </a:rPr>
              <a:t>do odpadów </a:t>
            </a:r>
            <a:r>
              <a:rPr lang="pl-PL" dirty="0" smtClean="0">
                <a:latin typeface="Bookman Old Style" pitchFamily="18" charset="0"/>
              </a:rPr>
              <a:t>zmieszanych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 smtClean="0">
                <a:latin typeface="Bookman Old Style" pitchFamily="18" charset="0"/>
              </a:rPr>
              <a:t>  w</a:t>
            </a:r>
            <a:r>
              <a:rPr lang="pl-PL" dirty="0" smtClean="0">
                <a:latin typeface="Bookman Old Style" pitchFamily="18" charset="0"/>
              </a:rPr>
              <a:t>orki </a:t>
            </a:r>
            <a:r>
              <a:rPr lang="pl-PL" dirty="0" smtClean="0">
                <a:latin typeface="Bookman Old Style" pitchFamily="18" charset="0"/>
              </a:rPr>
              <a:t>z odkurzacza </a:t>
            </a:r>
            <a:r>
              <a:rPr lang="pl-PL" dirty="0" smtClean="0">
                <a:latin typeface="Bookman Old Style" pitchFamily="18" charset="0"/>
              </a:rPr>
              <a:t>– do odpadów </a:t>
            </a:r>
            <a:r>
              <a:rPr lang="pl-PL" dirty="0" smtClean="0">
                <a:latin typeface="Bookman Old Style" pitchFamily="18" charset="0"/>
              </a:rPr>
              <a:t>zmieszanych</a:t>
            </a:r>
            <a:endParaRPr lang="pl-PL" dirty="0" smtClean="0">
              <a:latin typeface="Bookman Old Style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 smtClean="0">
                <a:latin typeface="Bookman Old Style" pitchFamily="18" charset="0"/>
              </a:rPr>
              <a:t> </a:t>
            </a:r>
            <a:r>
              <a:rPr lang="pl-PL" dirty="0" smtClean="0">
                <a:latin typeface="Bookman Old Style" pitchFamily="18" charset="0"/>
              </a:rPr>
              <a:t> zabrudzone chusteczki higieniczne, czy papierowe ręczniki </a:t>
            </a:r>
            <a:r>
              <a:rPr lang="pl-PL" dirty="0" smtClean="0">
                <a:latin typeface="Bookman Old Style" pitchFamily="18" charset="0"/>
              </a:rPr>
              <a:t>kuchenne </a:t>
            </a:r>
            <a:r>
              <a:rPr lang="pl-PL" dirty="0" smtClean="0">
                <a:latin typeface="Bookman Old Style" pitchFamily="18" charset="0"/>
              </a:rPr>
              <a:t>– do odpadów </a:t>
            </a:r>
            <a:r>
              <a:rPr lang="pl-PL" dirty="0" smtClean="0">
                <a:latin typeface="Bookman Old Style" pitchFamily="18" charset="0"/>
              </a:rPr>
              <a:t>zmieszanych </a:t>
            </a:r>
            <a:endParaRPr lang="pl-PL" dirty="0" smtClean="0">
              <a:latin typeface="Bookman Old Style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 smtClean="0">
                <a:latin typeface="Bookman Old Style" pitchFamily="18" charset="0"/>
              </a:rPr>
              <a:t> </a:t>
            </a:r>
            <a:r>
              <a:rPr lang="pl-PL" dirty="0" smtClean="0">
                <a:latin typeface="Bookman Old Style" pitchFamily="18" charset="0"/>
              </a:rPr>
              <a:t> niedopałki </a:t>
            </a:r>
            <a:r>
              <a:rPr lang="pl-PL" dirty="0" smtClean="0">
                <a:latin typeface="Bookman Old Style" pitchFamily="18" charset="0"/>
              </a:rPr>
              <a:t>– do odpadów zmieszanych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 smtClean="0">
                <a:latin typeface="Bookman Old Style" pitchFamily="18" charset="0"/>
              </a:rPr>
              <a:t> </a:t>
            </a:r>
            <a:r>
              <a:rPr lang="pl-PL" dirty="0" smtClean="0">
                <a:latin typeface="Bookman Old Style" pitchFamily="18" charset="0"/>
              </a:rPr>
              <a:t> zepsuty </a:t>
            </a:r>
            <a:r>
              <a:rPr lang="pl-PL" dirty="0" smtClean="0">
                <a:latin typeface="Bookman Old Style" pitchFamily="18" charset="0"/>
              </a:rPr>
              <a:t>wąż ogrodowy – do tworzyw sztucznych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 smtClean="0">
                <a:latin typeface="Bookman Old Style" pitchFamily="18" charset="0"/>
              </a:rPr>
              <a:t> </a:t>
            </a:r>
            <a:r>
              <a:rPr lang="pl-PL" dirty="0" smtClean="0">
                <a:latin typeface="Bookman Old Style" pitchFamily="18" charset="0"/>
              </a:rPr>
              <a:t> sreberko </a:t>
            </a:r>
            <a:r>
              <a:rPr lang="pl-PL" dirty="0" smtClean="0">
                <a:latin typeface="Bookman Old Style" pitchFamily="18" charset="0"/>
              </a:rPr>
              <a:t>od czekolady – do tworzyw sztucznych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 smtClean="0">
                <a:latin typeface="Bookman Old Style" pitchFamily="18" charset="0"/>
              </a:rPr>
              <a:t> </a:t>
            </a:r>
            <a:r>
              <a:rPr lang="pl-PL" dirty="0" smtClean="0">
                <a:latin typeface="Bookman Old Style" pitchFamily="18" charset="0"/>
              </a:rPr>
              <a:t> ugotowane </a:t>
            </a:r>
            <a:r>
              <a:rPr lang="pl-PL" dirty="0" smtClean="0">
                <a:latin typeface="Bookman Old Style" pitchFamily="18" charset="0"/>
              </a:rPr>
              <a:t>artykuły spożywcze – do odpadów </a:t>
            </a:r>
            <a:r>
              <a:rPr lang="pl-PL" dirty="0" smtClean="0">
                <a:latin typeface="Bookman Old Style" pitchFamily="18" charset="0"/>
              </a:rPr>
              <a:t>zmieszanych</a:t>
            </a:r>
            <a:endParaRPr lang="pl-PL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640960" cy="4572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800" dirty="0" smtClean="0">
                <a:latin typeface="Bookman Old Style" pitchFamily="18" charset="0"/>
              </a:rPr>
              <a:t>ziemia </a:t>
            </a:r>
            <a:r>
              <a:rPr lang="pl-PL" sz="1800" dirty="0" smtClean="0">
                <a:latin typeface="Bookman Old Style" pitchFamily="18" charset="0"/>
              </a:rPr>
              <a:t>od roślin ozdobnych – do bioodpadów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800" dirty="0" smtClean="0">
                <a:latin typeface="Bookman Old Style" pitchFamily="18" charset="0"/>
              </a:rPr>
              <a:t> styropian – do odpadów </a:t>
            </a:r>
            <a:r>
              <a:rPr lang="pl-PL" sz="1800" dirty="0" smtClean="0">
                <a:latin typeface="Bookman Old Style" pitchFamily="18" charset="0"/>
              </a:rPr>
              <a:t>zmieszanych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800" dirty="0" smtClean="0">
                <a:latin typeface="Bookman Old Style" pitchFamily="18" charset="0"/>
              </a:rPr>
              <a:t>drobne </a:t>
            </a:r>
            <a:r>
              <a:rPr lang="pl-PL" sz="1800" dirty="0" smtClean="0">
                <a:latin typeface="Bookman Old Style" pitchFamily="18" charset="0"/>
              </a:rPr>
              <a:t>metalowe części, śrubki, zszywki – do tworzyw </a:t>
            </a:r>
            <a:r>
              <a:rPr lang="pl-PL" sz="1800" dirty="0" smtClean="0">
                <a:latin typeface="Bookman Old Style" pitchFamily="18" charset="0"/>
              </a:rPr>
              <a:t>sztucznych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800" dirty="0" smtClean="0">
                <a:latin typeface="Bookman Old Style" pitchFamily="18" charset="0"/>
              </a:rPr>
              <a:t>gumki </a:t>
            </a:r>
            <a:r>
              <a:rPr lang="pl-PL" sz="1800" dirty="0" smtClean="0">
                <a:latin typeface="Bookman Old Style" pitchFamily="18" charset="0"/>
              </a:rPr>
              <a:t>recepturki – do odpadów zmieszanych </a:t>
            </a:r>
            <a:endParaRPr lang="pl-PL" sz="1800" dirty="0" smtClean="0">
              <a:latin typeface="Bookman Old Style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800" dirty="0" smtClean="0">
                <a:latin typeface="Bookman Old Style" pitchFamily="18" charset="0"/>
              </a:rPr>
              <a:t>tłuste </a:t>
            </a:r>
            <a:r>
              <a:rPr lang="pl-PL" sz="1800" dirty="0" smtClean="0">
                <a:latin typeface="Bookman Old Style" pitchFamily="18" charset="0"/>
              </a:rPr>
              <a:t>opakowania po chipsach, orzeszkach – do odpadów zmieszanych </a:t>
            </a:r>
            <a:endParaRPr lang="pl-PL" sz="1800" dirty="0" smtClean="0">
              <a:latin typeface="Bookman Old Style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800" dirty="0" smtClean="0">
                <a:latin typeface="Bookman Old Style" pitchFamily="18" charset="0"/>
              </a:rPr>
              <a:t>opakowania </a:t>
            </a:r>
            <a:r>
              <a:rPr lang="pl-PL" sz="1800" dirty="0" smtClean="0">
                <a:latin typeface="Bookman Old Style" pitchFamily="18" charset="0"/>
              </a:rPr>
              <a:t>po aerozolach – do odpadów </a:t>
            </a:r>
            <a:r>
              <a:rPr lang="pl-PL" sz="1800" dirty="0" smtClean="0">
                <a:latin typeface="Bookman Old Style" pitchFamily="18" charset="0"/>
              </a:rPr>
              <a:t>zmieszanych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800" dirty="0" smtClean="0">
                <a:latin typeface="Bookman Old Style" pitchFamily="18" charset="0"/>
              </a:rPr>
              <a:t>s</a:t>
            </a:r>
            <a:r>
              <a:rPr lang="pl-PL" sz="1800" dirty="0" smtClean="0">
                <a:latin typeface="Bookman Old Style" pitchFamily="18" charset="0"/>
              </a:rPr>
              <a:t>korupki od jajek – do bioodpadów</a:t>
            </a: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251520" y="260648"/>
            <a:ext cx="8640960" cy="562074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bIns="9144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Najczęściej pojawiające się wątpliwości</a:t>
            </a: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 descr="imageCA5MU10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1" y="1844824"/>
            <a:ext cx="2923269" cy="3656406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467544" y="5661248"/>
            <a:ext cx="8136904" cy="9677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000" dirty="0" smtClean="0">
                <a:latin typeface="Book Antiqua" pitchFamily="18" charset="0"/>
              </a:rPr>
              <a:t>Najważniejszym celem tworzenie systemu selektywnej zbiórki odpadów jest jego </a:t>
            </a:r>
            <a:r>
              <a:rPr lang="pl-PL" sz="2000" b="1" dirty="0" smtClean="0">
                <a:latin typeface="Book Antiqua" pitchFamily="18" charset="0"/>
              </a:rPr>
              <a:t>efektywność. </a:t>
            </a:r>
            <a:endParaRPr lang="pl-PL" sz="2000" b="1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67544" y="260648"/>
            <a:ext cx="8064896" cy="1200329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1600" b="1" dirty="0" smtClean="0">
                <a:solidFill>
                  <a:schemeClr val="tx1"/>
                </a:solidFill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pl-P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egregacja „u źródła” 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odpadów </a:t>
            </a:r>
            <a:b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z gospodarstw domowych ma duże znaczenie </a:t>
            </a:r>
            <a:b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w procesie odzysku odpadów. 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</a:endParaRPr>
          </a:p>
        </p:txBody>
      </p:sp>
      <p:pic>
        <p:nvPicPr>
          <p:cNvPr id="11" name="Obraz 10" descr="depositphot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66678" y="1844824"/>
            <a:ext cx="2837770" cy="3672408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59832" y="2636912"/>
            <a:ext cx="2952328" cy="187220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pl-PL" sz="2400" dirty="0" smtClean="0">
                <a:latin typeface="Book Antiqua" pitchFamily="18" charset="0"/>
              </a:rPr>
              <a:t>PRAWIDŁOWA SEGREGACJA </a:t>
            </a:r>
          </a:p>
          <a:p>
            <a:pPr algn="ctr">
              <a:buNone/>
            </a:pPr>
            <a:r>
              <a:rPr lang="pl-PL" sz="2400" dirty="0" smtClean="0">
                <a:latin typeface="Book Antiqua" pitchFamily="18" charset="0"/>
              </a:rPr>
              <a:t>– LEPSZY</a:t>
            </a:r>
          </a:p>
          <a:p>
            <a:pPr algn="ctr">
              <a:buNone/>
            </a:pPr>
            <a:r>
              <a:rPr lang="pl-PL" sz="2400" dirty="0" smtClean="0">
                <a:latin typeface="Book Antiqua" pitchFamily="18" charset="0"/>
              </a:rPr>
              <a:t> ODZYSK</a:t>
            </a:r>
            <a:endParaRPr lang="pl-PL" sz="2400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620688"/>
            <a:ext cx="8640960" cy="604867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pl-PL" sz="1200" b="1" u="sng" dirty="0" smtClean="0"/>
              <a:t>USTAWY</a:t>
            </a:r>
          </a:p>
          <a:p>
            <a:pPr algn="just">
              <a:lnSpc>
                <a:spcPct val="120000"/>
              </a:lnSpc>
            </a:pPr>
            <a:r>
              <a:rPr lang="pl-PL" sz="1200" dirty="0" smtClean="0"/>
              <a:t>Ustawa z dnia 13 września 1996 r. o utrzymaniu czystości i porządku w gminach (Dz. U z 2012 </a:t>
            </a:r>
            <a:r>
              <a:rPr lang="pl-PL" sz="1200" dirty="0" err="1" smtClean="0"/>
              <a:t>r</a:t>
            </a:r>
            <a:r>
              <a:rPr lang="pl-PL" sz="1200" dirty="0" smtClean="0"/>
              <a:t>, poz. 391, ze zm.) - tekst ujednolicony,</a:t>
            </a:r>
          </a:p>
          <a:p>
            <a:pPr algn="just">
              <a:lnSpc>
                <a:spcPct val="120000"/>
              </a:lnSpc>
            </a:pPr>
            <a:r>
              <a:rPr lang="pl-PL" sz="1200" dirty="0" smtClean="0"/>
              <a:t>Ustawa z dnia 25 stycznia 2013 r. o zmianie ustawy o utrzymaniu czystości i porządku w gminach (Dz. U. z 2013 r., poz. 228),</a:t>
            </a:r>
          </a:p>
          <a:p>
            <a:pPr algn="just">
              <a:lnSpc>
                <a:spcPct val="120000"/>
              </a:lnSpc>
            </a:pPr>
            <a:r>
              <a:rPr lang="pl-PL" sz="1200" dirty="0" smtClean="0"/>
              <a:t>Ustawa z dnia 1 lipca 2011 r. o zmianie ustawy o utrzymaniu czystości i porządku w gminach oraz niektórych innych ustaw (Dz. U. z 2011 r., Nr 152, poz. 897), </a:t>
            </a:r>
          </a:p>
          <a:p>
            <a:pPr algn="just">
              <a:lnSpc>
                <a:spcPct val="120000"/>
              </a:lnSpc>
            </a:pPr>
            <a:r>
              <a:rPr lang="pl-PL" sz="1200" dirty="0" smtClean="0"/>
              <a:t>Ustawa z dnia 14 grudnia 2012 r. o odpadach (Dz. U. z 2013 r., poz. 21)</a:t>
            </a:r>
          </a:p>
          <a:p>
            <a:pPr algn="just">
              <a:lnSpc>
                <a:spcPct val="120000"/>
              </a:lnSpc>
              <a:buNone/>
            </a:pPr>
            <a:r>
              <a:rPr lang="pl-PL" sz="1200" b="1" u="sng" dirty="0" smtClean="0"/>
              <a:t>ROZPORZĄDZENIA</a:t>
            </a:r>
          </a:p>
          <a:p>
            <a:pPr algn="just">
              <a:lnSpc>
                <a:spcPct val="120000"/>
              </a:lnSpc>
            </a:pPr>
            <a:r>
              <a:rPr lang="pl-PL" sz="1200" dirty="0" smtClean="0"/>
              <a:t>Rozporządzenie Ministra Środowiska z dnia 14 marca 2012 r. w sprawie szczegółowego sposobu określania wymagań, jakie powinien spełnić przedsiębiorca </a:t>
            </a:r>
            <a:r>
              <a:rPr lang="pl-PL" sz="1200" dirty="0" smtClean="0"/>
              <a:t>ubiegający </a:t>
            </a:r>
            <a:r>
              <a:rPr lang="pl-PL" sz="1200" dirty="0" smtClean="0"/>
              <a:t>się o uzyskanie zezwolenia w zakresie opróżniania zbiorników bezodpływowych i transportu nieczystości ciekłych (Dz. U. z 2012 r., poz. 299) - weszło w życie 6 kwietnia 2012 r.</a:t>
            </a:r>
          </a:p>
          <a:p>
            <a:pPr algn="just">
              <a:lnSpc>
                <a:spcPct val="120000"/>
              </a:lnSpc>
            </a:pPr>
            <a:r>
              <a:rPr lang="pl-PL" sz="1200" dirty="0" smtClean="0"/>
              <a:t>Rozporządzenie Ministra Środowiska z dnia 15 maja 2012 r., w sprawie wzorów sprawozdań o odebranych odpadach komunalnych, odebranych nieczystościach ciekłych oraz realizacji zadań z zakresu gospodarowania odpadami komunalnymi (Dz. U. z 2012 r., poz. 630) </a:t>
            </a:r>
          </a:p>
          <a:p>
            <a:pPr algn="just">
              <a:lnSpc>
                <a:spcPct val="120000"/>
              </a:lnSpc>
            </a:pPr>
            <a:r>
              <a:rPr lang="pl-PL" sz="1200" dirty="0" smtClean="0"/>
              <a:t>Rozporządzenie Ministra Środowiska z dnia 29 maja 2012 r. w sprawie poziomów recyklingu, przygotowania do ponownego użycia oraz odzysku innymi metodami niektórych frakcji odpadów komunalnych (Dz. U. z 2012 r., poz. 645)</a:t>
            </a:r>
          </a:p>
          <a:p>
            <a:pPr algn="just">
              <a:lnSpc>
                <a:spcPct val="120000"/>
              </a:lnSpc>
            </a:pPr>
            <a:r>
              <a:rPr lang="pl-PL" sz="1200" dirty="0" smtClean="0"/>
              <a:t>Rozporządzenie Ministra Środowiska z dnia 28 maja 2012 r. w sprawie poziomów ograniczania masy odpadów komunalnych ulegających biodegradacji przekazywanych do składowania oraz sposobu obliczania poziomu ograniczenia masy tych odpadów (Dz. U. z 2012 r., poz. 676)</a:t>
            </a:r>
          </a:p>
          <a:p>
            <a:pPr algn="just"/>
            <a:r>
              <a:rPr lang="pl-PL" sz="1200" dirty="0" smtClean="0"/>
              <a:t>Rozporządzenie Ministra Środowiska z dnia 11 września 2012 r. w sprawie mechaniczno - biologicznego przetwarzania zmieszanych odpadów komunalnych (Dz. U. z 2012 r., poz. 1052)</a:t>
            </a:r>
          </a:p>
          <a:p>
            <a:pPr algn="just"/>
            <a:r>
              <a:rPr lang="pl-PL" sz="1200" dirty="0" smtClean="0"/>
              <a:t>Rozporządzenie Ministra Środowiska z dnia 11 stycznia 2013 r. w sprawie szczegółowych wymagań w zakresie odbierania odpadów komunalnych od właścicieli nieruchomości (Dz. U. z 2013, poz. 122)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51520" y="188640"/>
            <a:ext cx="864096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Podstawowe akty prawne obowiązujące w zakresie GOK</a:t>
            </a:r>
            <a:endParaRPr lang="pl-PL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72008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pl-PL" sz="2400" dirty="0" smtClean="0">
                <a:latin typeface="Bookman Old Style" pitchFamily="18" charset="0"/>
              </a:rPr>
              <a:t>Krajowe cele wprowadzenia nowego systemu </a:t>
            </a:r>
            <a:br>
              <a:rPr lang="pl-PL" sz="2400" dirty="0" smtClean="0">
                <a:latin typeface="Bookman Old Style" pitchFamily="18" charset="0"/>
              </a:rPr>
            </a:br>
            <a:r>
              <a:rPr lang="pl-PL" sz="2400" dirty="0" smtClean="0">
                <a:latin typeface="Bookman Old Style" pitchFamily="18" charset="0"/>
              </a:rPr>
              <a:t>gospodarki odpadami komunalnymi </a:t>
            </a:r>
            <a:endParaRPr lang="pl-PL" sz="2400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8352928" cy="525658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800" dirty="0" smtClean="0">
                <a:latin typeface="Bookman Old Style" pitchFamily="18" charset="0"/>
              </a:rPr>
              <a:t>prowadzenie </a:t>
            </a:r>
            <a:r>
              <a:rPr lang="pl-PL" sz="1800" dirty="0" smtClean="0">
                <a:latin typeface="Bookman Old Style" pitchFamily="18" charset="0"/>
              </a:rPr>
              <a:t>selektywnego zbierania odpadów komunalnych </a:t>
            </a:r>
            <a:r>
              <a:rPr lang="pl-PL" sz="1800" dirty="0" smtClean="0">
                <a:latin typeface="Bookman Old Style" pitchFamily="18" charset="0"/>
              </a:rPr>
              <a:t/>
            </a:r>
            <a:br>
              <a:rPr lang="pl-PL" sz="1800" dirty="0" smtClean="0">
                <a:latin typeface="Bookman Old Style" pitchFamily="18" charset="0"/>
              </a:rPr>
            </a:br>
            <a:r>
              <a:rPr lang="pl-PL" sz="1800" b="1" dirty="0" smtClean="0">
                <a:latin typeface="Bookman Old Style" pitchFamily="18" charset="0"/>
              </a:rPr>
              <a:t>«</a:t>
            </a:r>
            <a:r>
              <a:rPr lang="pl-PL" sz="1800" b="1" dirty="0" smtClean="0">
                <a:latin typeface="Bookman Old Style" pitchFamily="18" charset="0"/>
              </a:rPr>
              <a:t>u źródła</a:t>
            </a:r>
            <a:r>
              <a:rPr lang="pl-PL" sz="1800" b="1" dirty="0" smtClean="0">
                <a:latin typeface="Bookman Old Style" pitchFamily="18" charset="0"/>
              </a:rPr>
              <a:t>»;</a:t>
            </a:r>
            <a:endParaRPr lang="pl-PL" sz="1800" b="1" dirty="0" smtClean="0">
              <a:latin typeface="Bookman Old Style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800" dirty="0" smtClean="0">
                <a:latin typeface="Bookman Old Style" pitchFamily="18" charset="0"/>
              </a:rPr>
              <a:t>zmniejszenie ilości odpadów komunalnych, w tym odpadów ulegających biodegradacji kierowanych na składowiska odpadów</a:t>
            </a:r>
            <a:r>
              <a:rPr lang="pl-PL" sz="1800" dirty="0" smtClean="0">
                <a:latin typeface="Bookman Old Style" pitchFamily="18" charset="0"/>
              </a:rPr>
              <a:t>;</a:t>
            </a:r>
            <a:endParaRPr lang="pl-PL" sz="1800" dirty="0" smtClean="0">
              <a:latin typeface="Bookman Old Style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800" dirty="0" smtClean="0">
                <a:latin typeface="Bookman Old Style" pitchFamily="18" charset="0"/>
              </a:rPr>
              <a:t>zwiększenie liczby nowoczesnych instalacji do odzysku, w tym recyklingu, oraz </a:t>
            </a:r>
            <a:r>
              <a:rPr lang="pl-PL" sz="1800" b="1" dirty="0" smtClean="0">
                <a:latin typeface="Bookman Old Style" pitchFamily="18" charset="0"/>
              </a:rPr>
              <a:t>unieszkodliwiania odpadów komunalnych </a:t>
            </a:r>
            <a:r>
              <a:rPr lang="pl-PL" sz="1800" b="1" dirty="0" smtClean="0">
                <a:latin typeface="Bookman Old Style" pitchFamily="18" charset="0"/>
              </a:rPr>
              <a:t/>
            </a:r>
            <a:br>
              <a:rPr lang="pl-PL" sz="1800" b="1" dirty="0" smtClean="0">
                <a:latin typeface="Bookman Old Style" pitchFamily="18" charset="0"/>
              </a:rPr>
            </a:br>
            <a:r>
              <a:rPr lang="pl-PL" sz="1800" b="1" dirty="0" smtClean="0">
                <a:latin typeface="Bookman Old Style" pitchFamily="18" charset="0"/>
              </a:rPr>
              <a:t>w </a:t>
            </a:r>
            <a:r>
              <a:rPr lang="pl-PL" sz="1800" b="1" dirty="0" smtClean="0">
                <a:latin typeface="Bookman Old Style" pitchFamily="18" charset="0"/>
              </a:rPr>
              <a:t>sposób inny niż składowanie </a:t>
            </a:r>
            <a:r>
              <a:rPr lang="pl-PL" sz="1800" dirty="0" smtClean="0">
                <a:latin typeface="Bookman Old Style" pitchFamily="18" charset="0"/>
              </a:rPr>
              <a:t>odpadów</a:t>
            </a:r>
            <a:r>
              <a:rPr lang="pl-PL" sz="1800" dirty="0" smtClean="0">
                <a:latin typeface="Bookman Old Style" pitchFamily="18" charset="0"/>
              </a:rPr>
              <a:t>;</a:t>
            </a:r>
            <a:endParaRPr lang="pl-PL" sz="1800" dirty="0" smtClean="0">
              <a:latin typeface="Bookman Old Style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800" dirty="0" smtClean="0">
                <a:latin typeface="Bookman Old Style" pitchFamily="18" charset="0"/>
              </a:rPr>
              <a:t>całkowite </a:t>
            </a:r>
            <a:r>
              <a:rPr lang="pl-PL" sz="1800" b="1" dirty="0" smtClean="0">
                <a:latin typeface="Bookman Old Style" pitchFamily="18" charset="0"/>
              </a:rPr>
              <a:t>wyeliminowanie nielegalnych składowisk </a:t>
            </a:r>
            <a:r>
              <a:rPr lang="pl-PL" sz="1800" dirty="0" smtClean="0">
                <a:latin typeface="Bookman Old Style" pitchFamily="18" charset="0"/>
              </a:rPr>
              <a:t>odpadów, a tym samym zmniejszenie zaśmiecenia w szczególności lasów i terenów rekreacyjnych</a:t>
            </a:r>
            <a:r>
              <a:rPr lang="pl-PL" sz="1800" dirty="0" smtClean="0">
                <a:latin typeface="Bookman Old Style" pitchFamily="18" charset="0"/>
              </a:rPr>
              <a:t>;</a:t>
            </a:r>
            <a:endParaRPr lang="pl-PL" sz="1800" dirty="0" smtClean="0">
              <a:latin typeface="Bookman Old Style" pitchFamily="18" charset="0"/>
            </a:endParaRPr>
          </a:p>
        </p:txBody>
      </p:sp>
      <p:pic>
        <p:nvPicPr>
          <p:cNvPr id="4" name="Obraz 3" descr="imageCANI6SB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5373216"/>
            <a:ext cx="1152128" cy="1152128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280920" cy="457200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60000"/>
              </a:lnSpc>
              <a:buFont typeface="Wingdings" pitchFamily="2" charset="2"/>
              <a:buChar char="Ø"/>
            </a:pPr>
            <a:r>
              <a:rPr lang="pl-PL" sz="2300" b="1" dirty="0" smtClean="0">
                <a:latin typeface="Bookman Old Style" pitchFamily="18" charset="0"/>
              </a:rPr>
              <a:t>uszczelnienie </a:t>
            </a:r>
            <a:r>
              <a:rPr lang="pl-PL" sz="2300" dirty="0" smtClean="0">
                <a:latin typeface="Bookman Old Style" pitchFamily="18" charset="0"/>
              </a:rPr>
              <a:t>systemu gospodarowania odpadami komunalnymi</a:t>
            </a:r>
            <a:r>
              <a:rPr lang="pl-PL" sz="2300" dirty="0" smtClean="0">
                <a:latin typeface="Bookman Old Style" pitchFamily="18" charset="0"/>
              </a:rPr>
              <a:t>;</a:t>
            </a:r>
          </a:p>
          <a:p>
            <a:pPr algn="just">
              <a:lnSpc>
                <a:spcPct val="160000"/>
              </a:lnSpc>
              <a:buFont typeface="Wingdings" pitchFamily="2" charset="2"/>
              <a:buChar char="Ø"/>
            </a:pPr>
            <a:r>
              <a:rPr lang="pl-PL" sz="2300" dirty="0" smtClean="0">
                <a:latin typeface="Bookman Old Style" pitchFamily="18" charset="0"/>
              </a:rPr>
              <a:t>prowadzenie </a:t>
            </a:r>
            <a:r>
              <a:rPr lang="pl-PL" sz="2300" b="1" dirty="0" smtClean="0">
                <a:latin typeface="Bookman Old Style" pitchFamily="18" charset="0"/>
              </a:rPr>
              <a:t>właściwego sposobu monitorowania </a:t>
            </a:r>
            <a:r>
              <a:rPr lang="pl-PL" sz="2300" dirty="0" smtClean="0">
                <a:latin typeface="Bookman Old Style" pitchFamily="18" charset="0"/>
              </a:rPr>
              <a:t>postępowania </a:t>
            </a:r>
            <a:r>
              <a:rPr lang="pl-PL" sz="2300" dirty="0" smtClean="0">
                <a:latin typeface="Bookman Old Style" pitchFamily="18" charset="0"/>
              </a:rPr>
              <a:t/>
            </a:r>
            <a:br>
              <a:rPr lang="pl-PL" sz="2300" dirty="0" smtClean="0">
                <a:latin typeface="Bookman Old Style" pitchFamily="18" charset="0"/>
              </a:rPr>
            </a:br>
            <a:r>
              <a:rPr lang="pl-PL" sz="2300" dirty="0" smtClean="0">
                <a:latin typeface="Bookman Old Style" pitchFamily="18" charset="0"/>
              </a:rPr>
              <a:t>z </a:t>
            </a:r>
            <a:r>
              <a:rPr lang="pl-PL" sz="2300" dirty="0" smtClean="0">
                <a:latin typeface="Bookman Old Style" pitchFamily="18" charset="0"/>
              </a:rPr>
              <a:t>odpadami komunalnymi zarówno przez właścicieli nieruchomości, jak i prowadzących działalność w zakresie odbierania odpadów komunalnych od właścicieli nieruchomości;</a:t>
            </a:r>
          </a:p>
          <a:p>
            <a:pPr algn="just">
              <a:lnSpc>
                <a:spcPct val="160000"/>
              </a:lnSpc>
              <a:buFont typeface="Wingdings" pitchFamily="2" charset="2"/>
              <a:buChar char="Ø"/>
            </a:pPr>
            <a:r>
              <a:rPr lang="pl-PL" sz="2300" dirty="0" smtClean="0">
                <a:latin typeface="Bookman Old Style" pitchFamily="18" charset="0"/>
              </a:rPr>
              <a:t>zmniejszenie dodatkowych </a:t>
            </a:r>
            <a:r>
              <a:rPr lang="pl-PL" sz="2300" b="1" dirty="0" smtClean="0">
                <a:latin typeface="Bookman Old Style" pitchFamily="18" charset="0"/>
              </a:rPr>
              <a:t>zagrożeń dla środowiska wynikających </a:t>
            </a:r>
            <a:br>
              <a:rPr lang="pl-PL" sz="2300" b="1" dirty="0" smtClean="0">
                <a:latin typeface="Bookman Old Style" pitchFamily="18" charset="0"/>
              </a:rPr>
            </a:br>
            <a:r>
              <a:rPr lang="pl-PL" sz="2300" b="1" dirty="0" smtClean="0">
                <a:latin typeface="Bookman Old Style" pitchFamily="18" charset="0"/>
              </a:rPr>
              <a:t>z transportu </a:t>
            </a:r>
            <a:r>
              <a:rPr lang="pl-PL" sz="2300" dirty="0" smtClean="0">
                <a:latin typeface="Bookman Old Style" pitchFamily="18" charset="0"/>
              </a:rPr>
              <a:t>odpadów komunalnych z miejsc ich powstania do miejsc odzysku lub unieszkodliwiania, przez podział województw na regiony gospodarki odpadami, w ramach których prowadzone będą wszelkie czynności związane z gospodarowaniem odpadami komunalnymi.</a:t>
            </a:r>
          </a:p>
          <a:p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251520" y="188640"/>
            <a:ext cx="8712968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bIns="9144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ookman Old Style" pitchFamily="18" charset="0"/>
              </a:rPr>
              <a:t>Krajowe cele wprowadzenia nowego systemu </a:t>
            </a:r>
            <a:b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ookman Old Style" pitchFamily="18" charset="0"/>
              </a:rPr>
            </a:b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ookman Old Style" pitchFamily="18" charset="0"/>
              </a:rPr>
              <a:t>gospodarki odpadami komunalnymi </a:t>
            </a: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Bookman Old Style" pitchFamily="18" charset="0"/>
            </a:endParaRPr>
          </a:p>
        </p:txBody>
      </p:sp>
      <p:pic>
        <p:nvPicPr>
          <p:cNvPr id="5" name="Obraz 4" descr="image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5301208"/>
            <a:ext cx="1440160" cy="1235693"/>
          </a:xfrm>
          <a:prstGeom prst="rect">
            <a:avLst/>
          </a:prstGeom>
        </p:spPr>
      </p:pic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3408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l-PL" sz="2400" dirty="0" smtClean="0"/>
              <a:t>Obowiązki gminy Ksawerów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712968" cy="93610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just">
              <a:lnSpc>
                <a:spcPct val="170000"/>
              </a:lnSpc>
              <a:buAutoNum type="arabicPeriod"/>
            </a:pPr>
            <a:r>
              <a:rPr lang="pl-PL" sz="1800" dirty="0" smtClean="0">
                <a:latin typeface="Bookman Old Style" pitchFamily="18" charset="0"/>
              </a:rPr>
              <a:t>Zorganizowanie </a:t>
            </a:r>
            <a:r>
              <a:rPr lang="pl-PL" sz="1800" b="1" dirty="0" smtClean="0">
                <a:latin typeface="Bookman Old Style" pitchFamily="18" charset="0"/>
              </a:rPr>
              <a:t>systemu gospodarki odpadami komunalnymi </a:t>
            </a:r>
            <a:r>
              <a:rPr lang="pl-PL" sz="1800" dirty="0" smtClean="0">
                <a:latin typeface="Bookman Old Style" pitchFamily="18" charset="0"/>
              </a:rPr>
              <a:t>obejmującego właścicieli nieruchomości.</a:t>
            </a:r>
          </a:p>
        </p:txBody>
      </p:sp>
      <p:pic>
        <p:nvPicPr>
          <p:cNvPr id="8" name="Picture 4" descr="Dłonie trzymają ziemię z rośliną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3212976"/>
            <a:ext cx="1728192" cy="1452575"/>
          </a:xfrm>
          <a:prstGeom prst="rect">
            <a:avLst/>
          </a:prstGeom>
          <a:noFill/>
        </p:spPr>
      </p:pic>
      <p:sp>
        <p:nvSpPr>
          <p:cNvPr id="9" name="Symbol zastępczy zawartości 2"/>
          <p:cNvSpPr txBox="1">
            <a:spLocks/>
          </p:cNvSpPr>
          <p:nvPr/>
        </p:nvSpPr>
        <p:spPr>
          <a:xfrm>
            <a:off x="251520" y="2780928"/>
            <a:ext cx="6984776" cy="280831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W przypadku gdy </a:t>
            </a: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gmina uchyla się od obowiązku </a:t>
            </a: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odbierania odpadów komunalnych od właścicieli nieruchomości, </a:t>
            </a: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właściciel </a:t>
            </a: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jest obowiązany do przekazania odpadów komunalnych, </a:t>
            </a: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na </a:t>
            </a: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koszt gminy, </a:t>
            </a: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podmiotowi </a:t>
            </a: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odbierającemu odpady </a:t>
            </a: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komunalne na terenie gminy, wpisanego do rejestru działalności regulowanej 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.</a:t>
            </a:r>
            <a:endParaRPr kumimoji="0" lang="pl-PL" sz="16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251520" y="274638"/>
            <a:ext cx="8640960" cy="63408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Obowiązki gminy Ksawerów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467544" y="1340768"/>
            <a:ext cx="8208912" cy="20882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bIns="91440" anchor="b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Uchwała nr XXXVI/245/2013 Rady Gminy Ksawerów z dnia </a:t>
            </a: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/>
            </a:r>
            <a:b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23 </a:t>
            </a: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stycznia 2013 r. w sprawie przyjęcia </a:t>
            </a: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Regulaminu utrzymania czystości </a:t>
            </a: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i </a:t>
            </a: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porządku na terenie Gminy </a:t>
            </a: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Ksawerów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683568" y="4077072"/>
            <a:ext cx="72728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dirty="0" smtClean="0">
                <a:latin typeface="Bookman Old Style" pitchFamily="18" charset="0"/>
              </a:rPr>
              <a:t>Regulamin jest źródłem prawa powszechnie obowiązującego na terenie gminy,</a:t>
            </a:r>
            <a:r>
              <a:rPr lang="pl-PL" b="1" dirty="0" smtClean="0">
                <a:latin typeface="Bookman Old Style" pitchFamily="18" charset="0"/>
              </a:rPr>
              <a:t> </a:t>
            </a:r>
            <a:r>
              <a:rPr lang="pl-PL" dirty="0" smtClean="0">
                <a:latin typeface="Bookman Old Style" pitchFamily="18" charset="0"/>
              </a:rPr>
              <a:t>co oznacza, że wiąże on nie tylko mieszkańców danej gminy, ale także wszystkie osoby, które choćby czasowo znajdą się na jej terenie</a:t>
            </a:r>
            <a:r>
              <a:rPr lang="pl-PL" sz="1600" dirty="0" smtClean="0">
                <a:latin typeface="Bookman Old Style" pitchFamily="18" charset="0"/>
              </a:rPr>
              <a:t>. </a:t>
            </a:r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568952" cy="223224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marL="514350" indent="-514350" algn="just">
              <a:lnSpc>
                <a:spcPct val="170000"/>
              </a:lnSpc>
              <a:buNone/>
            </a:pPr>
            <a:r>
              <a:rPr lang="pl-PL" sz="3800" dirty="0" smtClean="0">
                <a:latin typeface="Bookman Old Style" pitchFamily="18" charset="0"/>
              </a:rPr>
              <a:t>2. </a:t>
            </a:r>
            <a:r>
              <a:rPr lang="pl-PL" sz="4500" dirty="0" smtClean="0">
                <a:latin typeface="Bookman Old Style" pitchFamily="18" charset="0"/>
              </a:rPr>
              <a:t>Ustanowienie </a:t>
            </a:r>
            <a:r>
              <a:rPr lang="pl-PL" sz="4500" b="1" dirty="0" smtClean="0">
                <a:latin typeface="Bookman Old Style" pitchFamily="18" charset="0"/>
              </a:rPr>
              <a:t>obowiązku selektywnego zbierania odpadów komunalnych </a:t>
            </a:r>
            <a:r>
              <a:rPr lang="pl-PL" sz="4500" dirty="0" smtClean="0">
                <a:latin typeface="Bookman Old Style" pitchFamily="18" charset="0"/>
              </a:rPr>
              <a:t>obejmującego co najmniej takie frakcje jak </a:t>
            </a:r>
            <a:r>
              <a:rPr lang="pl-PL" sz="4500" b="1" dirty="0" smtClean="0">
                <a:latin typeface="Bookman Old Style" pitchFamily="18" charset="0"/>
              </a:rPr>
              <a:t>papier, metal, tworzywa sztuczne, szkło i opakowania wielomateriałowe oraz odpady komunalne ulegające biodegradacji, w tym odpady opakowaniowe ulegające biodegradacji.</a:t>
            </a:r>
          </a:p>
          <a:p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251520" y="274638"/>
            <a:ext cx="8640960" cy="63408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Obowiązki gminy Ksawerów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2483768" y="3284984"/>
            <a:ext cx="3888432" cy="50891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pl-PL" sz="2800" dirty="0" smtClean="0"/>
              <a:t>Segregacja „u źródła”</a:t>
            </a:r>
            <a:endParaRPr lang="pl-PL" sz="2800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323528" y="3717032"/>
          <a:ext cx="8496944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ocząte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9287</TotalTime>
  <Words>3260</Words>
  <Application>Microsoft Office PowerPoint</Application>
  <PresentationFormat>Pokaz na ekranie (4:3)</PresentationFormat>
  <Paragraphs>400</Paragraphs>
  <Slides>47</Slides>
  <Notes>43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47</vt:i4>
      </vt:variant>
    </vt:vector>
  </HeadingPairs>
  <TitlesOfParts>
    <vt:vector size="48" baseType="lpstr">
      <vt:lpstr>Kapitał</vt:lpstr>
      <vt:lpstr>Wdrażanie nowego  systemu gospodarki  odpadami komunalnymi  w gminie Ksawerów</vt:lpstr>
      <vt:lpstr>Odpady komunalne</vt:lpstr>
      <vt:lpstr>Prawo</vt:lpstr>
      <vt:lpstr>Slajd 4</vt:lpstr>
      <vt:lpstr>Krajowe cele wprowadzenia nowego systemu  gospodarki odpadami komunalnymi </vt:lpstr>
      <vt:lpstr>Slajd 6</vt:lpstr>
      <vt:lpstr>Obowiązki gminy Ksawerów</vt:lpstr>
      <vt:lpstr>Slajd 8</vt:lpstr>
      <vt:lpstr>Segregacja „u źródła”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Uchwała Nr XXXVI/247/2013 Rady Gminy Ksawerów z dnia 23 stycznia 2013 r. w sprawie szczegółowego sposobu i zakresu świadczenia usług w zakresie odbierania odpadów komunalnych od właścicieli nieruchomości i zagospodarowania tych odpadów.</vt:lpstr>
      <vt:lpstr>Na stronie http://www.ksawerow.bip.cc będą podawane informacje o:</vt:lpstr>
      <vt:lpstr>Obowiązki właścicieli nieruchomości. </vt:lpstr>
      <vt:lpstr>1. DEKLARACJA</vt:lpstr>
      <vt:lpstr>Slajd 21</vt:lpstr>
      <vt:lpstr>Slajd 22</vt:lpstr>
      <vt:lpstr>Slajd 23</vt:lpstr>
      <vt:lpstr>Slajd 24</vt:lpstr>
      <vt:lpstr>Slajd 25</vt:lpstr>
      <vt:lpstr>Slajd 26</vt:lpstr>
      <vt:lpstr>Uchwała Nr XLII/292/2013 Rady Gminy Ksawerów z dnia 10 lipca 2013 r. w sprawie terminu, częstotliwości i trybu uiszczania opłaty za gospodarowanie odpadami komunalnymi.</vt:lpstr>
      <vt:lpstr>Slajd 28</vt:lpstr>
      <vt:lpstr>Slajd 29</vt:lpstr>
      <vt:lpstr>Slajd 30</vt:lpstr>
      <vt:lpstr>Slajd 31</vt:lpstr>
      <vt:lpstr>Slajd 32</vt:lpstr>
      <vt:lpstr>Slajd 33</vt:lpstr>
      <vt:lpstr>Slajd 34</vt:lpstr>
      <vt:lpstr>Slajd 35</vt:lpstr>
      <vt:lpstr>Slajd 36</vt:lpstr>
      <vt:lpstr>Slajd 37</vt:lpstr>
      <vt:lpstr>Slajd 38</vt:lpstr>
      <vt:lpstr>Slajd 39</vt:lpstr>
      <vt:lpstr>Slajd 40</vt:lpstr>
      <vt:lpstr>Slajd 41</vt:lpstr>
      <vt:lpstr>REMONDIS Sp. z o.o. siedziba w Warszawie ul. Zawodzie 16, oddział Łódź, ul. Zbąszyńska 6.</vt:lpstr>
      <vt:lpstr>Slajd 43</vt:lpstr>
      <vt:lpstr>Najczęściej pojawiające się wątpliwości</vt:lpstr>
      <vt:lpstr>Slajd 45</vt:lpstr>
      <vt:lpstr>Slajd 46</vt:lpstr>
      <vt:lpstr>Slajd 47</vt:lpstr>
    </vt:vector>
  </TitlesOfParts>
  <Company>TŁ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Cele Unii Europejskiej w zakresie kompleksowego zagospodarowania odpadów komunalnych</dc:title>
  <dc:creator>Tomasz Łysek</dc:creator>
  <cp:lastModifiedBy>Tomasz Łysek</cp:lastModifiedBy>
  <cp:revision>973</cp:revision>
  <dcterms:created xsi:type="dcterms:W3CDTF">2011-09-15T07:16:29Z</dcterms:created>
  <dcterms:modified xsi:type="dcterms:W3CDTF">2013-07-29T10:21:17Z</dcterms:modified>
</cp:coreProperties>
</file>